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0"/>
  </p:notesMasterIdLst>
  <p:sldIdLst>
    <p:sldId id="261" r:id="rId2"/>
    <p:sldId id="257" r:id="rId3"/>
    <p:sldId id="297" r:id="rId4"/>
    <p:sldId id="308" r:id="rId5"/>
    <p:sldId id="309" r:id="rId6"/>
    <p:sldId id="298" r:id="rId7"/>
    <p:sldId id="311" r:id="rId8"/>
    <p:sldId id="289" r:id="rId9"/>
    <p:sldId id="307" r:id="rId10"/>
    <p:sldId id="259" r:id="rId11"/>
    <p:sldId id="269" r:id="rId12"/>
    <p:sldId id="272" r:id="rId13"/>
    <p:sldId id="271" r:id="rId14"/>
    <p:sldId id="273" r:id="rId15"/>
    <p:sldId id="274" r:id="rId16"/>
    <p:sldId id="256" r:id="rId17"/>
    <p:sldId id="291" r:id="rId18"/>
    <p:sldId id="300" r:id="rId19"/>
    <p:sldId id="306" r:id="rId20"/>
    <p:sldId id="296" r:id="rId21"/>
    <p:sldId id="265" r:id="rId22"/>
    <p:sldId id="260" r:id="rId23"/>
    <p:sldId id="262" r:id="rId24"/>
    <p:sldId id="281" r:id="rId25"/>
    <p:sldId id="282" r:id="rId26"/>
    <p:sldId id="280" r:id="rId27"/>
    <p:sldId id="279" r:id="rId28"/>
    <p:sldId id="303" r:id="rId29"/>
    <p:sldId id="284" r:id="rId30"/>
    <p:sldId id="299" r:id="rId31"/>
    <p:sldId id="286" r:id="rId32"/>
    <p:sldId id="292" r:id="rId33"/>
    <p:sldId id="294" r:id="rId34"/>
    <p:sldId id="302" r:id="rId35"/>
    <p:sldId id="312" r:id="rId36"/>
    <p:sldId id="267" r:id="rId37"/>
    <p:sldId id="301" r:id="rId38"/>
    <p:sldId id="295" r:id="rId39"/>
  </p:sldIdLst>
  <p:sldSz cx="12192000" cy="6858000"/>
  <p:notesSz cx="6858000" cy="9144000"/>
  <p:embeddedFontLst>
    <p:embeddedFont>
      <p:font typeface="나눔고딕 Light" panose="020D0904000000000000" pitchFamily="50" charset="-127"/>
      <p:regular r:id="rId41"/>
    </p:embeddedFont>
    <p:embeddedFont>
      <p:font typeface="Abadi" panose="020B0604020104020204" pitchFamily="34" charset="0"/>
      <p:regular r:id="rId42"/>
    </p:embeddedFont>
    <p:embeddedFont>
      <p:font typeface="강원교육모두 Bold" panose="02020603020101020101" pitchFamily="18" charset="-127"/>
      <p:regular r:id="rId43"/>
    </p:embeddedFont>
    <p:embeddedFont>
      <p:font typeface="강원교육모두 Light" panose="02020603020101020101" pitchFamily="18" charset="-127"/>
      <p:regular r:id="rId44"/>
    </p:embeddedFont>
    <p:embeddedFont>
      <p:font typeface="강원교육튼튼" panose="02020603020101020101" pitchFamily="18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CD"/>
    <a:srgbClr val="FFD677"/>
    <a:srgbClr val="FFE7B3"/>
    <a:srgbClr val="D9CAB5"/>
    <a:srgbClr val="FFD985"/>
    <a:srgbClr val="FFE19F"/>
    <a:srgbClr val="FFDA89"/>
    <a:srgbClr val="FED888"/>
    <a:srgbClr val="FFFFFF"/>
    <a:srgbClr val="C7A3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714" autoAdjust="0"/>
  </p:normalViewPr>
  <p:slideViewPr>
    <p:cSldViewPr snapToGrid="0" showGuides="1">
      <p:cViewPr varScale="1">
        <p:scale>
          <a:sx n="92" d="100"/>
          <a:sy n="92" d="100"/>
        </p:scale>
        <p:origin x="504" y="84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0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83F31-A671-40D2-9272-517740BC1507}" type="datetimeFigureOut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52FE-696A-4AA6-9BDB-899D0FCE2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98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52FE-696A-4AA6-9BDB-899D0FCE28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6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52FE-696A-4AA6-9BDB-899D0FCE28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31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52FE-696A-4AA6-9BDB-899D0FCE28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4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52FE-696A-4AA6-9BDB-899D0FCE28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87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52FE-696A-4AA6-9BDB-899D0FCE28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65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52FE-696A-4AA6-9BDB-899D0FCE28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5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40B86-2E7E-4512-9E1C-8A30C6632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E1F6C-6113-42CB-9B1E-47743E511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48A50-9304-4BB6-90AB-52902FE1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769BD-DF3B-4DF9-869B-8CD7C5EC0BB8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2C63D-783B-4DA5-A4A5-E8B33E49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A7C43-B9E0-48E5-996A-2C1D3C04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331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BD1E7-4252-458B-A350-ABBF32D1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104C7-FC57-4CDA-B457-4F5942323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B685E-DC86-497A-8FD9-EB890C63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4E8D-E89D-41A2-AD19-63163134A593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11996-A9A6-4E84-9524-9B8A2F0F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A5A2D-E164-418F-B193-FBF264A5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28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9A7581-E557-4C49-AB28-AAF37B479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093FB3-EA52-441D-AE0B-F5A641693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71CF1-0B8D-4DBB-BBD7-AC0AB032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ED44-8943-4C3A-A466-D61304422E51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244C3-CC86-4D3A-A662-C3CE84DC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DE5FC-E81A-461D-B278-8E5286F7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1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421EF-70F6-4992-935E-CB2EDBDD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24166-93A6-43CB-A4ED-CF353FF7B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6AF5E-D64C-4962-BB5D-7DE902CB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E67B-9CF9-4328-A397-BCCE05C433D7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1D7CB-6D7F-49B9-9EA2-2A9E2D22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2F55A-3CE2-429C-9215-480FAB56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831" y="6365777"/>
            <a:ext cx="2743200" cy="365125"/>
          </a:xfrm>
        </p:spPr>
        <p:txBody>
          <a:bodyPr/>
          <a:lstStyle>
            <a:lvl1pPr>
              <a:defRPr sz="9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fld id="{F20E40AD-AACC-45FB-9289-DF9C12689A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4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9B026-4584-436C-AF1F-D8FAFFA4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38A500-44B7-48CE-8659-1A55CFEE8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9A4CB-358B-4B07-B52A-B51AD11D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02D1-9D64-46F7-86AE-4DDB61C04AA4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EAB36B-2265-44AE-88C5-5BDADBC6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D50F7-6921-4C4A-8723-7845FB87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62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54711-3663-4988-A5CF-EA3AB7BD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5A1D9-7543-42C2-A69D-A96B32FA1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D65433-F43F-423A-9604-A6D5DCD2F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B84487-4FCA-4CC2-8F1E-34AF1B32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D93F-E1D2-4C56-A84B-43F16102040A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67A1E0-E7C5-47D1-A53C-83AAE936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696583-AA6B-4FF6-A6DD-0D115958B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46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B7B58-85CE-49D4-99F4-F5C51F0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D1227-FD72-4756-BA50-501EDB2D3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F34B2E-6130-4995-B25E-D3F57D098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4B9A26-D293-4EF2-9AEF-F71FE90D2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6E8B68-60C2-4707-91DB-BE0948AE5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4D97B-5508-4A4F-AD58-36E3D897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CE761-0129-43D8-A075-FA8993EA2117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DBCD2B-C520-4DA8-B01B-5F1C71E6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208B9-C55C-4D09-8069-EF1E0B6E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8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CBC40-8D35-4C3D-96B3-40B25E54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1C868-F212-467E-8693-1C9FBA6F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1940-40C1-49E8-A6EA-2DB9BE136009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92E5EF-0A66-4428-9043-0062D72E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C0E559-910C-41AB-B2BE-A8B092D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7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108C4D-AF26-4228-9F8A-BC856850D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D28-E70B-446D-A6D6-F185415853C5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D96622-A9CC-4097-AEDF-D4294748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BF65ED-BD2D-4988-953D-786FCDBC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2455" y="6450620"/>
            <a:ext cx="2743200" cy="365125"/>
          </a:xfrm>
        </p:spPr>
        <p:txBody>
          <a:bodyPr/>
          <a:lstStyle>
            <a:lvl1pPr>
              <a:defRPr sz="9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fld id="{F20E40AD-AACC-45FB-9289-DF9C12689A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6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F3BF5-891A-40A4-AB5A-3F85DD0F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7169C-C2F9-4ADB-8FE5-9BFCB39A4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11276D-5DD8-46AA-9D63-BC58D077F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D832C-11FA-4D77-BC10-1533EA7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DC64-6398-443E-A227-FB47D8DC64D3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FC4DEE-36D9-497E-877B-493059F7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79656D-BD6A-47EC-9525-36E1A7F2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81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B1054-6FBD-4C1D-8DEF-0CB4A7BC3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B257E6-8DE3-4E0B-BD60-A2810E1C0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5FC36D-5D57-49F7-B6DF-303F83078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9FD75-B544-42A1-9811-62926D7D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5339-2363-46CC-8415-01042CC331DC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201082-C3D7-4F87-8C30-F480BC3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3C0175-6E9F-4B79-89C0-D254C7EF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3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2063B6-CDD0-41C5-A23F-1B004CFD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2E1028-1515-472E-B765-79E8DD906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64487-EF9E-4825-BEB1-01DCD4CF6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F8263-9F9D-4BB5-A4A1-0C2E8F22B0FB}" type="datetime1">
              <a:rPr lang="ko-KR" altLang="en-US" smtClean="0"/>
              <a:t>2023-06-07(Wed)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A5ABB-D469-4420-AE7F-97FEB639D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D644-5ECA-48DF-9FD9-46114DEA8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48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춘식이 : 네이버 블로그">
            <a:extLst>
              <a:ext uri="{FF2B5EF4-FFF2-40B4-BE49-F238E27FC236}">
                <a16:creationId xmlns:a16="http://schemas.microsoft.com/office/drawing/2014/main" id="{74C333C5-E802-4108-8C75-B486C4BF9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0" b="13360"/>
          <a:stretch/>
        </p:blipFill>
        <p:spPr bwMode="auto">
          <a:xfrm>
            <a:off x="6789173" y="1619011"/>
            <a:ext cx="5402827" cy="523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3F85852-AD99-40DD-AF7F-2332F27AC581}"/>
              </a:ext>
            </a:extLst>
          </p:cNvPr>
          <p:cNvSpPr/>
          <p:nvPr/>
        </p:nvSpPr>
        <p:spPr>
          <a:xfrm>
            <a:off x="4953000" y="2077115"/>
            <a:ext cx="2286000" cy="646331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8372EA-24AF-4127-A172-7212396ABAF9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BF8DA-15D2-416E-9DD4-290CBF1FD9BD}"/>
              </a:ext>
            </a:extLst>
          </p:cNvPr>
          <p:cNvSpPr txBox="1"/>
          <p:nvPr/>
        </p:nvSpPr>
        <p:spPr>
          <a:xfrm>
            <a:off x="591555" y="3077524"/>
            <a:ext cx="110088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n w="19050">
                  <a:noFill/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카카오톡 대화를 활용한 회의록 요약 서비스</a:t>
            </a:r>
            <a:endParaRPr lang="ko-KR" altLang="en-US" sz="45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B1FB5A-060E-4845-A0E2-322ED63E1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11" y="1451862"/>
            <a:ext cx="789177" cy="789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B283F-E901-43E0-A0D0-02363FCB9B21}"/>
              </a:ext>
            </a:extLst>
          </p:cNvPr>
          <p:cNvSpPr txBox="1"/>
          <p:nvPr/>
        </p:nvSpPr>
        <p:spPr>
          <a:xfrm>
            <a:off x="206477" y="6354530"/>
            <a:ext cx="5986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BOAZ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 분석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스피드웨건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이은효 정재준 정지혜 최영우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2FB75-75D4-4C11-9E7D-59EF8881ACB3}"/>
              </a:ext>
            </a:extLst>
          </p:cNvPr>
          <p:cNvSpPr txBox="1"/>
          <p:nvPr/>
        </p:nvSpPr>
        <p:spPr>
          <a:xfrm>
            <a:off x="4994564" y="2181025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 w="19050">
                  <a:noFill/>
                </a:ln>
                <a:solidFill>
                  <a:srgbClr val="C37A3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Mini Project2</a:t>
            </a:r>
            <a:endParaRPr lang="en-US" altLang="ko-KR" sz="2400" dirty="0">
              <a:ln w="19050">
                <a:noFill/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3F3D4F12-7EBA-6DAA-81F7-FC0E9BD8E5B4}"/>
              </a:ext>
            </a:extLst>
          </p:cNvPr>
          <p:cNvGrpSpPr/>
          <p:nvPr/>
        </p:nvGrpSpPr>
        <p:grpSpPr>
          <a:xfrm>
            <a:off x="11038358" y="6375312"/>
            <a:ext cx="1022607" cy="350258"/>
            <a:chOff x="16505490" y="9541295"/>
            <a:chExt cx="1514443" cy="496280"/>
          </a:xfrm>
        </p:grpSpPr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FC9E6E03-3B25-6D37-F0A5-652C3E025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465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사전학습 모델 사용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0AA085-85A5-695B-CB52-BC2DEFE9D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79" y="1975365"/>
            <a:ext cx="8813800" cy="25346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5D16E1-4E1B-F20E-279E-C131DEEB3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6308" y="3971055"/>
            <a:ext cx="4078238" cy="2307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BBB99E-7930-0770-D4CC-164F7E298C79}"/>
              </a:ext>
            </a:extLst>
          </p:cNvPr>
          <p:cNvSpPr txBox="1"/>
          <p:nvPr/>
        </p:nvSpPr>
        <p:spPr>
          <a:xfrm>
            <a:off x="749203" y="5080525"/>
            <a:ext cx="6107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Hugging Face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이용하여 </a:t>
            </a:r>
            <a:r>
              <a:rPr lang="ko-KR" altLang="en-US" sz="16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사전학습된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model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과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tokenizer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불러옴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EB60C-9123-5924-481B-40F0556A1865}"/>
              </a:ext>
            </a:extLst>
          </p:cNvPr>
          <p:cNvSpPr txBox="1"/>
          <p:nvPr/>
        </p:nvSpPr>
        <p:spPr>
          <a:xfrm>
            <a:off x="749203" y="5429673"/>
            <a:ext cx="4078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본 프로젝트에서는 </a:t>
            </a:r>
            <a:r>
              <a:rPr lang="en-US" altLang="ko-KR" sz="16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Kobart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와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KoT5 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5C230-A8DB-A93E-9AC2-8B376DE37B8D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2DF3B3-FE9F-4AD8-C212-8ED90B9F27FD}"/>
              </a:ext>
            </a:extLst>
          </p:cNvPr>
          <p:cNvSpPr/>
          <p:nvPr/>
        </p:nvSpPr>
        <p:spPr>
          <a:xfrm>
            <a:off x="8645236" y="3628449"/>
            <a:ext cx="2289310" cy="920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764EA-AD2F-FCC2-7A96-8F29D2AE0033}"/>
              </a:ext>
            </a:extLst>
          </p:cNvPr>
          <p:cNvSpPr txBox="1"/>
          <p:nvPr/>
        </p:nvSpPr>
        <p:spPr>
          <a:xfrm>
            <a:off x="8505158" y="3581115"/>
            <a:ext cx="2884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1pPr>
          </a:lstStyle>
          <a:p>
            <a:pPr algn="ctr"/>
            <a:r>
              <a:rPr lang="ko-KR" altLang="en-US" sz="1400" dirty="0"/>
              <a:t>한국어 위키 백과 이외</a:t>
            </a:r>
            <a:r>
              <a:rPr lang="en-US" altLang="ko-KR" sz="1400" dirty="0"/>
              <a:t>, </a:t>
            </a:r>
            <a:r>
              <a:rPr lang="ko-KR" altLang="en-US" sz="1400" dirty="0"/>
              <a:t>뉴스</a:t>
            </a:r>
            <a:r>
              <a:rPr lang="en-US" altLang="ko-KR" sz="1400" dirty="0"/>
              <a:t>, </a:t>
            </a:r>
            <a:r>
              <a:rPr lang="ko-KR" altLang="en-US" sz="1400" dirty="0"/>
              <a:t>책</a:t>
            </a:r>
            <a:r>
              <a:rPr lang="en-US" altLang="ko-KR" sz="1400" dirty="0"/>
              <a:t>, </a:t>
            </a:r>
          </a:p>
          <a:p>
            <a:pPr algn="ctr"/>
            <a:r>
              <a:rPr lang="ko-KR" altLang="en-US" sz="1400" dirty="0"/>
              <a:t>모두의 말뭉치 </a:t>
            </a:r>
            <a:r>
              <a:rPr lang="en-US" altLang="ko-KR" sz="1400" dirty="0"/>
              <a:t>v1.0(</a:t>
            </a:r>
            <a:r>
              <a:rPr lang="ko-KR" altLang="en-US" sz="1400" dirty="0"/>
              <a:t>대화</a:t>
            </a:r>
            <a:r>
              <a:rPr lang="en-US" altLang="ko-KR" sz="1400" dirty="0"/>
              <a:t>, </a:t>
            </a:r>
            <a:r>
              <a:rPr lang="ko-KR" altLang="en-US" sz="1400" dirty="0"/>
              <a:t>뉴스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r>
              <a:rPr lang="en-US" altLang="ko-KR" sz="1400" dirty="0"/>
              <a:t>), </a:t>
            </a:r>
          </a:p>
          <a:p>
            <a:pPr algn="ctr"/>
            <a:r>
              <a:rPr lang="ko-KR" altLang="en-US" sz="1400" dirty="0"/>
              <a:t>청와대 국민청원 등의 다양한 </a:t>
            </a:r>
            <a:endParaRPr lang="en-US" altLang="ko-KR" sz="1400" dirty="0"/>
          </a:p>
          <a:p>
            <a:pPr algn="ctr"/>
            <a:r>
              <a:rPr lang="ko-KR" altLang="en-US" sz="1400" dirty="0"/>
              <a:t>데이터를 활용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2730520-F615-17DC-2A9C-C517EFEC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0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Padding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처리 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BB99E-7930-0770-D4CC-164F7E298C79}"/>
              </a:ext>
            </a:extLst>
          </p:cNvPr>
          <p:cNvSpPr txBox="1"/>
          <p:nvPr/>
        </p:nvSpPr>
        <p:spPr>
          <a:xfrm>
            <a:off x="5540875" y="4239112"/>
            <a:ext cx="6094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임베딩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벡터들의 길이를 맞추기 위해서 </a:t>
            </a:r>
            <a:r>
              <a:rPr lang="en-US" altLang="ko-KR" sz="16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max_input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정해 길이가 초과하면 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자르고 길이가 부족하면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Padding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처리를 함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543D81C-087A-F180-BCA0-0FB67EFA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44" y="1819948"/>
            <a:ext cx="3895937" cy="42957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82D6F4-145D-D5CD-727E-99F8D2F195E2}"/>
              </a:ext>
            </a:extLst>
          </p:cNvPr>
          <p:cNvSpPr txBox="1"/>
          <p:nvPr/>
        </p:nvSpPr>
        <p:spPr>
          <a:xfrm>
            <a:off x="5419304" y="2254184"/>
            <a:ext cx="6094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1pPr>
          </a:lstStyle>
          <a:p>
            <a:r>
              <a:rPr lang="en-US" altLang="ko-KR" sz="1600" dirty="0"/>
              <a:t>- masking</a:t>
            </a:r>
            <a:r>
              <a:rPr lang="ko-KR" altLang="en-US" sz="1600" dirty="0"/>
              <a:t>이 된 토큰에만 손실함수를 계산할 수 있도록 </a:t>
            </a:r>
            <a:r>
              <a:rPr lang="en-US" altLang="ko-KR" sz="1600" dirty="0"/>
              <a:t>masking</a:t>
            </a:r>
            <a:r>
              <a:rPr lang="ko-KR" altLang="en-US" sz="1600" dirty="0"/>
              <a:t> </a:t>
            </a:r>
            <a:r>
              <a:rPr lang="en-US" altLang="ko-KR" sz="1600" dirty="0"/>
              <a:t>index</a:t>
            </a:r>
            <a:r>
              <a:rPr lang="ko-KR" altLang="en-US" sz="1600" dirty="0"/>
              <a:t>를 가져와 </a:t>
            </a:r>
            <a:r>
              <a:rPr lang="en-US" altLang="ko-KR" sz="1600" dirty="0"/>
              <a:t>label</a:t>
            </a:r>
            <a:r>
              <a:rPr lang="ko-KR" altLang="en-US" sz="1600" dirty="0"/>
              <a:t>에 적용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위해 </a:t>
            </a:r>
            <a:r>
              <a:rPr lang="en-US" altLang="ko-KR" sz="1600" dirty="0"/>
              <a:t>masking</a:t>
            </a:r>
            <a:r>
              <a:rPr lang="ko-KR" altLang="en-US" sz="1600" dirty="0"/>
              <a:t>되지 않은 부분의 </a:t>
            </a:r>
            <a:r>
              <a:rPr lang="en-US" altLang="ko-KR" sz="1600" dirty="0"/>
              <a:t>index</a:t>
            </a:r>
            <a:r>
              <a:rPr lang="ko-KR" altLang="en-US" sz="1600" dirty="0"/>
              <a:t>는</a:t>
            </a:r>
            <a:r>
              <a:rPr lang="en-US" altLang="ko-KR" sz="1600" dirty="0"/>
              <a:t>-100</a:t>
            </a:r>
            <a:r>
              <a:rPr lang="ko-KR" altLang="en-US" sz="1600" dirty="0"/>
              <a:t>으로 설정하여 손실 함수를 계산하지 않도록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0563C-0A55-D728-3289-E9161F37E647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062AA79-7C8E-28ED-34EB-33369263C5CD}"/>
              </a:ext>
            </a:extLst>
          </p:cNvPr>
          <p:cNvSpPr/>
          <p:nvPr/>
        </p:nvSpPr>
        <p:spPr>
          <a:xfrm>
            <a:off x="4912299" y="2339117"/>
            <a:ext cx="475832" cy="322905"/>
          </a:xfrm>
          <a:prstGeom prst="rightArrow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D91B21-44A3-50BF-CF7D-01CA360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2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Padding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처리 ②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32F998-5E48-4298-8C9F-8E350AC3AAE1}"/>
              </a:ext>
            </a:extLst>
          </p:cNvPr>
          <p:cNvCxnSpPr>
            <a:cxnSpLocks/>
          </p:cNvCxnSpPr>
          <p:nvPr/>
        </p:nvCxnSpPr>
        <p:spPr>
          <a:xfrm>
            <a:off x="6091084" y="2638046"/>
            <a:ext cx="0" cy="3258307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552CA0C-5613-6AF1-F2C5-DF2E8B9C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80" y="1748585"/>
            <a:ext cx="7943584" cy="3913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0CA131-FC66-109D-7FF1-EE25887C4CA6}"/>
              </a:ext>
            </a:extLst>
          </p:cNvPr>
          <p:cNvSpPr txBox="1"/>
          <p:nvPr/>
        </p:nvSpPr>
        <p:spPr>
          <a:xfrm>
            <a:off x="3207353" y="5808118"/>
            <a:ext cx="60942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패딩 처리를 하는 함수를 이용해서 모든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train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과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valid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패딩처리를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하고 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인코더와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디코더에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들어갈 수 있게 라벨을 다시 설정하여 데이터를 재구축함</a:t>
            </a:r>
            <a:endParaRPr lang="ko-KR" altLang="en-US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7F505-A850-3AC1-9D13-7F86827FB460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A126DE-0698-55F7-1329-D5549AFB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7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본문에 평가지표</a:t>
            </a:r>
            <a:r>
              <a:rPr lang="en-US" altLang="ko-KR" dirty="0"/>
              <a:t>... </a:t>
            </a:r>
            <a:r>
              <a:rPr lang="ko-KR" altLang="en-US" dirty="0"/>
              <a:t>내용도 추가해주세요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Trainer argument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설정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67755B-7F40-F3BB-9372-3C31EEEE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32" y="1796849"/>
            <a:ext cx="3937776" cy="43478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F33A51-5758-FD13-45F1-F9D75715CEA8}"/>
              </a:ext>
            </a:extLst>
          </p:cNvPr>
          <p:cNvSpPr txBox="1"/>
          <p:nvPr/>
        </p:nvSpPr>
        <p:spPr>
          <a:xfrm>
            <a:off x="6819319" y="4227026"/>
            <a:ext cx="4694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Seq2SeqTrainingArguments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통해서 여러 파라미터를 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3D011B-2226-0181-8030-878B1CE0A621}"/>
              </a:ext>
            </a:extLst>
          </p:cNvPr>
          <p:cNvSpPr txBox="1"/>
          <p:nvPr/>
        </p:nvSpPr>
        <p:spPr>
          <a:xfrm>
            <a:off x="6302920" y="2638191"/>
            <a:ext cx="5382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Trainer</a:t>
            </a:r>
            <a:r>
              <a:rPr lang="ko-KR" altLang="en-US" sz="1600" b="1" i="0" u="none" strike="noStrike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1600" b="1" i="0" u="none" strike="noStrike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모델학습부터 평가까지 한 번에 해결할 수 있는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API</a:t>
            </a:r>
            <a:endParaRPr lang="en-US" altLang="ko-KR" sz="1600" dirty="0">
              <a:solidFill>
                <a:srgbClr val="000000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en-US" altLang="ko-KR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Model,</a:t>
            </a:r>
            <a:r>
              <a:rPr lang="ko-KR" altLang="en-US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dataset,</a:t>
            </a:r>
            <a:r>
              <a:rPr lang="ko-KR" altLang="en-US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tokenizer, Evaluation Metric </a:t>
            </a:r>
            <a:r>
              <a:rPr lang="ko-KR" altLang="en-US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등 설정</a:t>
            </a:r>
            <a:endParaRPr lang="ko-KR" altLang="en-US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DE1EE-E6DA-C474-BBD4-18C5F516504A}"/>
              </a:ext>
            </a:extLst>
          </p:cNvPr>
          <p:cNvSpPr txBox="1"/>
          <p:nvPr/>
        </p:nvSpPr>
        <p:spPr>
          <a:xfrm>
            <a:off x="6302920" y="3385981"/>
            <a:ext cx="4772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이때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Seq2SeqTrainer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는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Trainer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의 하위클래스로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predict_with_generate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등 새로운 파라미터를 제공함 </a:t>
            </a:r>
            <a:endParaRPr lang="ko-KR" altLang="en-US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2A9A2-91DE-5AB1-4155-A2187400E2D9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02B98FF-8F52-CA4A-1214-3DBD7ED34D7F}"/>
              </a:ext>
            </a:extLst>
          </p:cNvPr>
          <p:cNvSpPr/>
          <p:nvPr/>
        </p:nvSpPr>
        <p:spPr>
          <a:xfrm>
            <a:off x="6395940" y="4215190"/>
            <a:ext cx="411655" cy="401898"/>
          </a:xfrm>
          <a:prstGeom prst="rightArrow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C7765-6EF7-564C-5A55-53605DA0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96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Optuna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32F998-5E48-4298-8C9F-8E350AC3AAE1}"/>
              </a:ext>
            </a:extLst>
          </p:cNvPr>
          <p:cNvCxnSpPr>
            <a:cxnSpLocks/>
          </p:cNvCxnSpPr>
          <p:nvPr/>
        </p:nvCxnSpPr>
        <p:spPr>
          <a:xfrm>
            <a:off x="6091084" y="2638046"/>
            <a:ext cx="0" cy="3258307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F7AAC59-44FE-6379-7F9B-E6D50526E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179" y="2442490"/>
            <a:ext cx="9160296" cy="3168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CF1E65-3B93-F715-8230-7D268287077C}"/>
              </a:ext>
            </a:extLst>
          </p:cNvPr>
          <p:cNvSpPr txBox="1"/>
          <p:nvPr/>
        </p:nvSpPr>
        <p:spPr>
          <a:xfrm>
            <a:off x="820881" y="1763998"/>
            <a:ext cx="543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무턱대고 돌리며 성능을 비교하다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..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optuna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도입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AC4D8-5443-ECDD-3238-CD290247271D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0F0C01-C8DC-72B8-5833-F23BDB18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7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Optuna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4A80A4-E49A-0D43-422B-8652E206A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72" y="1868699"/>
            <a:ext cx="3424524" cy="42893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BBF6C-A821-9C00-C992-5E0C788CB145}"/>
              </a:ext>
            </a:extLst>
          </p:cNvPr>
          <p:cNvSpPr txBox="1"/>
          <p:nvPr/>
        </p:nvSpPr>
        <p:spPr>
          <a:xfrm>
            <a:off x="5122397" y="2029153"/>
            <a:ext cx="609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하이퍼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파라미터 튜닝을 위해서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optuna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라이브러리 사용</a:t>
            </a:r>
            <a:endParaRPr lang="ko-KR" altLang="en-US" sz="1600" b="0" dirty="0"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epoch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나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learning_rate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weight_decay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등의 파라미터 조정</a:t>
            </a:r>
            <a:endParaRPr lang="ko-KR" altLang="en-US" sz="1600" b="0" dirty="0"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But  </a:t>
            </a:r>
            <a:r>
              <a:rPr lang="ko-KR" altLang="en-US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모든 경우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train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거쳐 손실을 계산하기 때문에 시간이 오래 걸림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2981FB2-8C5C-DF58-D944-9CD8FC19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66" y="3673861"/>
            <a:ext cx="3283847" cy="27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EC927-4E14-EA54-9AAE-59B46F430A0A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F2A8D-16EE-93CF-4A0E-660DD29CF1FA}"/>
              </a:ext>
            </a:extLst>
          </p:cNvPr>
          <p:cNvSpPr txBox="1"/>
          <p:nvPr/>
        </p:nvSpPr>
        <p:spPr>
          <a:xfrm>
            <a:off x="5791563" y="3109927"/>
            <a:ext cx="5270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결과   </a:t>
            </a:r>
            <a:r>
              <a:rPr lang="en-US" altLang="ko-KR" sz="1600" b="1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learning_rate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: 3e-05, </a:t>
            </a:r>
            <a:r>
              <a:rPr lang="en-US" altLang="ko-KR" sz="1600" b="1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weight_decay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: 0.2</a:t>
            </a:r>
            <a:endParaRPr lang="ko-KR" altLang="en-US" sz="1600" b="1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40BA0BA-AE64-2C2A-5270-41ACC4129453}"/>
              </a:ext>
            </a:extLst>
          </p:cNvPr>
          <p:cNvSpPr/>
          <p:nvPr/>
        </p:nvSpPr>
        <p:spPr>
          <a:xfrm>
            <a:off x="5188813" y="3077756"/>
            <a:ext cx="567975" cy="401898"/>
          </a:xfrm>
          <a:prstGeom prst="rightArrow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8ACE7-B47D-F972-18A9-265F3322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892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3A5850-3463-4FA9-9544-6A7FF6169B0D}"/>
              </a:ext>
            </a:extLst>
          </p:cNvPr>
          <p:cNvSpPr/>
          <p:nvPr/>
        </p:nvSpPr>
        <p:spPr>
          <a:xfrm>
            <a:off x="423727" y="1697719"/>
            <a:ext cx="11523406" cy="3456008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DDC321E1-7F12-4BFF-8D91-38E0B2C4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13" y="-52470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9EC92B-F333-4C21-9D77-BC549F34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1F97356-49D3-5A58-724F-FCF5F3FA0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241" y="2260425"/>
            <a:ext cx="10074378" cy="22034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09F49-A9A5-578A-12B8-F18BEC6D9721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E4967-D88B-E5E5-CFF5-CDB7159E300C}"/>
              </a:ext>
            </a:extLst>
          </p:cNvPr>
          <p:cNvSpPr txBox="1"/>
          <p:nvPr/>
        </p:nvSpPr>
        <p:spPr>
          <a:xfrm>
            <a:off x="2467561" y="4638042"/>
            <a:ext cx="803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여러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Epoch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돌려 이 중 최적의 결과를 반환하며 이 </a:t>
            </a:r>
            <a:r>
              <a:rPr lang="ko-KR" altLang="en-US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때의 성능 또한 알 수 있음</a:t>
            </a:r>
            <a:r>
              <a:rPr lang="en-US" altLang="ko-KR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(loss, Rouge </a:t>
            </a:r>
            <a:r>
              <a:rPr lang="ko-KR" altLang="en-US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등</a:t>
            </a:r>
            <a:r>
              <a:rPr lang="en-US" altLang="ko-KR" sz="1600" dirty="0">
                <a:solidFill>
                  <a:srgbClr val="00000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6" name="Picture 4" descr="춘식이는 집순이">
            <a:extLst>
              <a:ext uri="{FF2B5EF4-FFF2-40B4-BE49-F238E27FC236}">
                <a16:creationId xmlns:a16="http://schemas.microsoft.com/office/drawing/2014/main" id="{45511B96-F578-FF40-5017-5534D1A5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8" y="1747736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FF869-5224-A777-5B90-30B8A7F65DBF}"/>
              </a:ext>
            </a:extLst>
          </p:cNvPr>
          <p:cNvSpPr txBox="1"/>
          <p:nvPr/>
        </p:nvSpPr>
        <p:spPr>
          <a:xfrm>
            <a:off x="1260774" y="1787491"/>
            <a:ext cx="782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Train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416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평가지표 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ROUGE score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25BDB-C692-0985-D6CA-90434CD25A2E}"/>
              </a:ext>
            </a:extLst>
          </p:cNvPr>
          <p:cNvSpPr txBox="1"/>
          <p:nvPr/>
        </p:nvSpPr>
        <p:spPr>
          <a:xfrm>
            <a:off x="900756" y="1814841"/>
            <a:ext cx="9157644" cy="372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0" i="0" dirty="0">
                <a:effectLst/>
              </a:rPr>
              <a:t>label(</a:t>
            </a:r>
            <a:r>
              <a:rPr lang="ko-KR" altLang="en-US" sz="1600" b="0" i="0" dirty="0">
                <a:effectLst/>
              </a:rPr>
              <a:t>사람이 만든 요약문</a:t>
            </a:r>
            <a:r>
              <a:rPr lang="en-US" altLang="ko-KR" sz="1600" b="0" i="0" dirty="0">
                <a:effectLst/>
              </a:rPr>
              <a:t>)</a:t>
            </a:r>
            <a:r>
              <a:rPr lang="ko-KR" altLang="en-US" sz="1600" b="0" i="0" dirty="0">
                <a:effectLst/>
              </a:rPr>
              <a:t>과 </a:t>
            </a:r>
            <a:r>
              <a:rPr lang="en-US" altLang="ko-KR" sz="1600" b="0" i="0" dirty="0">
                <a:effectLst/>
              </a:rPr>
              <a:t>summary(</a:t>
            </a:r>
            <a:r>
              <a:rPr lang="ko-KR" altLang="en-US" sz="1600" b="0" i="0" dirty="0">
                <a:effectLst/>
              </a:rPr>
              <a:t>모델이 생성한 </a:t>
            </a:r>
            <a:r>
              <a:rPr lang="en-US" altLang="ko-KR" sz="1600" b="0" i="0" dirty="0">
                <a:effectLst/>
              </a:rPr>
              <a:t>inference)</a:t>
            </a:r>
            <a:r>
              <a:rPr lang="ko-KR" altLang="en-US" sz="1600" b="0" i="0" dirty="0">
                <a:effectLst/>
              </a:rPr>
              <a:t>을 비교해서 성능 계산</a:t>
            </a:r>
            <a:endParaRPr lang="en-US" altLang="ko-KR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rouge = Rouge()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</a:t>
            </a:r>
            <a:r>
              <a:rPr lang="en-US" altLang="ko-KR" sz="1600" dirty="0" err="1"/>
              <a:t>rouge.get_score</a:t>
            </a:r>
            <a:r>
              <a:rPr lang="en-US" altLang="ko-KR" sz="1600" dirty="0"/>
              <a:t>(inference, label) ## </a:t>
            </a:r>
            <a:r>
              <a:rPr lang="ko-KR" altLang="en-US" sz="1600" dirty="0"/>
              <a:t>해당 코드 기준</a:t>
            </a:r>
            <a:endParaRPr lang="ko-KR" altLang="en-US" sz="1600" b="0" i="0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Recall(</a:t>
            </a:r>
            <a:r>
              <a:rPr lang="ko-KR" altLang="en-US" sz="1600" b="1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재현율</a:t>
            </a:r>
            <a:r>
              <a:rPr lang="en-US" altLang="ko-KR" sz="1600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label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의 단어 중 몇 개의 단어가 모델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inference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와 겹치는가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Precision(</a:t>
            </a:r>
            <a:r>
              <a:rPr lang="ko-KR" altLang="en-US" sz="1600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정확도</a:t>
            </a:r>
            <a:r>
              <a:rPr lang="en-US" altLang="ko-KR" sz="1600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inference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의 단어 중 몇 개의 단어가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label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과 겹치는가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F1-score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: 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재현율과 정확도의 조화 평균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(harmonic mean)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으로 계산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i="0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F1 = 2 * (precision * recall) / (precision + recall)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ROUGE-N : n-gram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 대한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ROUGE score 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계산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(ex. ROUGE-1 = unigram, ROUGE-2 = bigram)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ROUGE-L : 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가장 긴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sequence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의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ROUGE score 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계산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rouge.get_score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</a:t>
            </a:r>
            <a:r>
              <a:rPr lang="en-US" altLang="ko-KR" sz="1600" dirty="0"/>
              <a:t>ROUGE-1, ROUGE-2, ROUGE-L</a:t>
            </a:r>
            <a:r>
              <a:rPr lang="ko-KR" altLang="en-US" sz="1600" dirty="0"/>
              <a:t>에 대한 </a:t>
            </a:r>
            <a:r>
              <a:rPr lang="en-US" altLang="ko-KR" sz="1600" dirty="0"/>
              <a:t>recall, precision, f1-score</a:t>
            </a:r>
            <a:r>
              <a:rPr lang="ko-KR" altLang="en-US" sz="1600" dirty="0"/>
              <a:t>를 각각 계산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F225F-50FB-6ADE-55B0-D537D0842031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847B3-4140-377D-EF3C-20CB9D0D6296}"/>
              </a:ext>
            </a:extLst>
          </p:cNvPr>
          <p:cNvSpPr txBox="1"/>
          <p:nvPr/>
        </p:nvSpPr>
        <p:spPr>
          <a:xfrm>
            <a:off x="890365" y="5675497"/>
            <a:ext cx="4618926" cy="40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b="0" i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2pPr>
            <a:lvl3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i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3pPr>
          </a:lstStyle>
          <a:p>
            <a:pPr marL="0" indent="0">
              <a:buNone/>
            </a:pPr>
            <a:r>
              <a:rPr lang="en-US" altLang="ko-KR" sz="1600" dirty="0"/>
              <a:t>※ </a:t>
            </a:r>
            <a:r>
              <a:rPr lang="ko-KR" altLang="en-US" sz="1600" dirty="0"/>
              <a:t>이 외에 </a:t>
            </a:r>
            <a:r>
              <a:rPr lang="en-US" altLang="ko-KR" sz="1600" dirty="0"/>
              <a:t>Train loss</a:t>
            </a:r>
            <a:r>
              <a:rPr lang="ko-KR" altLang="en-US" sz="1600" dirty="0"/>
              <a:t>와 </a:t>
            </a:r>
            <a:r>
              <a:rPr lang="en-US" altLang="ko-KR" sz="1600" dirty="0"/>
              <a:t>Valid loss</a:t>
            </a:r>
            <a:r>
              <a:rPr lang="ko-KR" altLang="en-US" sz="1600" dirty="0"/>
              <a:t>를 같이 계산함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E455AC-8355-99EA-7AE8-EFF6A836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0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결과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32F998-5E48-4298-8C9F-8E350AC3AAE1}"/>
              </a:ext>
            </a:extLst>
          </p:cNvPr>
          <p:cNvCxnSpPr>
            <a:cxnSpLocks/>
          </p:cNvCxnSpPr>
          <p:nvPr/>
        </p:nvCxnSpPr>
        <p:spPr>
          <a:xfrm>
            <a:off x="6091084" y="2638046"/>
            <a:ext cx="0" cy="3258307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593E55-DC23-205F-49E3-02A45B00AB2E}"/>
              </a:ext>
            </a:extLst>
          </p:cNvPr>
          <p:cNvSpPr txBox="1"/>
          <p:nvPr/>
        </p:nvSpPr>
        <p:spPr>
          <a:xfrm>
            <a:off x="963724" y="1887642"/>
            <a:ext cx="7561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데이터셋 개수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2.7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5.5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10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14.5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19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23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27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(Train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data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기준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2EBD805-720C-86B5-BAB9-14BE1E68E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05346"/>
              </p:ext>
            </p:extLst>
          </p:nvPr>
        </p:nvGraphicFramePr>
        <p:xfrm>
          <a:off x="1641188" y="2648174"/>
          <a:ext cx="8909624" cy="330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3703">
                  <a:extLst>
                    <a:ext uri="{9D8B030D-6E8A-4147-A177-3AD203B41FA5}">
                      <a16:colId xmlns:a16="http://schemas.microsoft.com/office/drawing/2014/main" val="1284425541"/>
                    </a:ext>
                  </a:extLst>
                </a:gridCol>
                <a:gridCol w="1113703">
                  <a:extLst>
                    <a:ext uri="{9D8B030D-6E8A-4147-A177-3AD203B41FA5}">
                      <a16:colId xmlns:a16="http://schemas.microsoft.com/office/drawing/2014/main" val="3964808818"/>
                    </a:ext>
                  </a:extLst>
                </a:gridCol>
                <a:gridCol w="1113703">
                  <a:extLst>
                    <a:ext uri="{9D8B030D-6E8A-4147-A177-3AD203B41FA5}">
                      <a16:colId xmlns:a16="http://schemas.microsoft.com/office/drawing/2014/main" val="2386925696"/>
                    </a:ext>
                  </a:extLst>
                </a:gridCol>
                <a:gridCol w="1113703">
                  <a:extLst>
                    <a:ext uri="{9D8B030D-6E8A-4147-A177-3AD203B41FA5}">
                      <a16:colId xmlns:a16="http://schemas.microsoft.com/office/drawing/2014/main" val="1543586764"/>
                    </a:ext>
                  </a:extLst>
                </a:gridCol>
                <a:gridCol w="1113703">
                  <a:extLst>
                    <a:ext uri="{9D8B030D-6E8A-4147-A177-3AD203B41FA5}">
                      <a16:colId xmlns:a16="http://schemas.microsoft.com/office/drawing/2014/main" val="2453068915"/>
                    </a:ext>
                  </a:extLst>
                </a:gridCol>
                <a:gridCol w="1113703">
                  <a:extLst>
                    <a:ext uri="{9D8B030D-6E8A-4147-A177-3AD203B41FA5}">
                      <a16:colId xmlns:a16="http://schemas.microsoft.com/office/drawing/2014/main" val="2236657714"/>
                    </a:ext>
                  </a:extLst>
                </a:gridCol>
                <a:gridCol w="1113703">
                  <a:extLst>
                    <a:ext uri="{9D8B030D-6E8A-4147-A177-3AD203B41FA5}">
                      <a16:colId xmlns:a16="http://schemas.microsoft.com/office/drawing/2014/main" val="534754296"/>
                    </a:ext>
                  </a:extLst>
                </a:gridCol>
                <a:gridCol w="1113703">
                  <a:extLst>
                    <a:ext uri="{9D8B030D-6E8A-4147-A177-3AD203B41FA5}">
                      <a16:colId xmlns:a16="http://schemas.microsoft.com/office/drawing/2014/main" val="2195684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Dataset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2.7</a:t>
                      </a:r>
                      <a:r>
                        <a:rPr lang="ko-KR" altLang="en-US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5.5</a:t>
                      </a:r>
                      <a:r>
                        <a:rPr lang="ko-KR" altLang="en-US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10</a:t>
                      </a:r>
                      <a:r>
                        <a:rPr lang="ko-KR" altLang="en-US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14.5</a:t>
                      </a:r>
                      <a:r>
                        <a:rPr lang="ko-KR" altLang="en-US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19</a:t>
                      </a:r>
                      <a:r>
                        <a:rPr lang="ko-KR" altLang="en-US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23</a:t>
                      </a:r>
                      <a:r>
                        <a:rPr lang="ko-KR" altLang="en-US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27</a:t>
                      </a:r>
                      <a:r>
                        <a:rPr lang="ko-KR" altLang="en-US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만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195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Train loss</a:t>
                      </a:r>
                      <a:endParaRPr lang="ko-KR" altLang="en-US" sz="1600" b="1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1.7401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1.1782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1.7154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1.7148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1.7077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1.7014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1.6754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942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Valid loss</a:t>
                      </a:r>
                      <a:endParaRPr lang="ko-KR" altLang="en-US" sz="1600" b="1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2.1909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2.0677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2.0651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2.0634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2.051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2.0455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2.0401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55767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Rouge-1</a:t>
                      </a:r>
                      <a:endParaRPr lang="ko-KR" altLang="en-US" sz="1600" b="1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0.1914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0.2292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0.2308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0.2068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0.2541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0.2322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0.2343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0.2725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0.2458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0.2443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0.2845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0.2566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0.2512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0.2901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0.2621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0.2634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0.3055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0.2722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0.2787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0.3213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0.2930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054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Rouge-2</a:t>
                      </a:r>
                      <a:endParaRPr lang="ko-KR" altLang="en-US" sz="1600" b="1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0.0646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0.0781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0.0813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0.0799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0.1015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0.0902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0.0967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0.1161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0.1094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0.0151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0.1209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0.1133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0.1098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0.1311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0.1302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0.1209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0.1457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0.1442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0.1323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0.1612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0.1597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38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Rouge-L</a:t>
                      </a:r>
                      <a:endParaRPr lang="ko-KR" altLang="en-US" sz="1600" b="1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0.1820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0.2175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0.1943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0.1969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0.2419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0.2152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0.2229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0.2594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0.2311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0.2344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0.2643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0.2430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0.2476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0.2783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0.2591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0.2618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0.2923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0.2738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0.2775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0.3126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강원교육모두 Light" panose="02020603020101020101" pitchFamily="18" charset="-127"/>
                          <a:ea typeface="강원교육모두 Light" panose="02020603020101020101" pitchFamily="18" charset="-127"/>
                        </a:rPr>
                        <a:t>0.2805</a:t>
                      </a:r>
                      <a:endParaRPr lang="ko-KR" altLang="en-US" sz="1400" dirty="0">
                        <a:latin typeface="강원교육모두 Light" panose="02020603020101020101" pitchFamily="18" charset="-127"/>
                        <a:ea typeface="강원교육모두 Light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758405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234409-6701-E932-F016-F041A341BCED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195EF5-A00F-F379-9D63-6F7603F743E7}"/>
              </a:ext>
            </a:extLst>
          </p:cNvPr>
          <p:cNvSpPr/>
          <p:nvPr/>
        </p:nvSpPr>
        <p:spPr>
          <a:xfrm>
            <a:off x="9438428" y="2626410"/>
            <a:ext cx="1091044" cy="33288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A722E-8BBB-9193-76C9-7483F7B2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9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2A5EF2F-2A2C-B477-3993-59513AD2CCBD}"/>
              </a:ext>
            </a:extLst>
          </p:cNvPr>
          <p:cNvSpPr/>
          <p:nvPr/>
        </p:nvSpPr>
        <p:spPr>
          <a:xfrm>
            <a:off x="334297" y="3916146"/>
            <a:ext cx="11523406" cy="2448372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2448372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결과 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문장 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34409-6701-E932-F016-F041A341BCED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2BE49-7B60-77E7-D912-67969C497D30}"/>
              </a:ext>
            </a:extLst>
          </p:cNvPr>
          <p:cNvSpPr txBox="1"/>
          <p:nvPr/>
        </p:nvSpPr>
        <p:spPr>
          <a:xfrm>
            <a:off x="2333153" y="1846834"/>
            <a:ext cx="8769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일 오후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9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시까지 최소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20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3220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명이 코로나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19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 신규 </a:t>
            </a:r>
            <a:r>
              <a:rPr lang="ko-KR" altLang="en-US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확진됐다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또다시 동시간대 최다 기록으로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사상 처음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20</a:t>
            </a:r>
            <a:r>
              <a:rPr lang="ko-KR" altLang="en-US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만명대에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진입했다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방역 </a:t>
            </a:r>
            <a:r>
              <a:rPr lang="ko-KR" altLang="en-US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당국와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서울시 등 각 지방자치단체에 국내 신규 </a:t>
            </a:r>
            <a:r>
              <a:rPr lang="ko-KR" altLang="en-US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확진자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수가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20</a:t>
            </a:r>
            <a:r>
              <a:rPr lang="ko-KR" altLang="en-US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만명대를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넘어선 것은 이번이 처음이다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동시간대 최다 기록은 지난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23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일 오후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9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 기준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16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1389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명이었는데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이를 무려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1831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명이나 웃돌았다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전날 같은 기록한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13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3481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명보다도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6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만명이 많은 수치이다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CFD12A-7406-0093-2C38-FEB84F6EE342}"/>
              </a:ext>
            </a:extLst>
          </p:cNvPr>
          <p:cNvSpPr/>
          <p:nvPr/>
        </p:nvSpPr>
        <p:spPr>
          <a:xfrm>
            <a:off x="682003" y="2039698"/>
            <a:ext cx="1330037" cy="684000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140EC-F33E-E840-C602-1DCD3AC5F663}"/>
              </a:ext>
            </a:extLst>
          </p:cNvPr>
          <p:cNvSpPr txBox="1"/>
          <p:nvPr/>
        </p:nvSpPr>
        <p:spPr>
          <a:xfrm>
            <a:off x="2743644" y="4955666"/>
            <a:ext cx="876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코로나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19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에 신규 </a:t>
            </a:r>
            <a:r>
              <a:rPr lang="ko-KR" altLang="en-US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확진자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수가 동시간대 최다 기록인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16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1389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명보다 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6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만 명이 더 많았다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6C36B17-E7AB-A903-9DB9-74D171DA088A}"/>
              </a:ext>
            </a:extLst>
          </p:cNvPr>
          <p:cNvSpPr/>
          <p:nvPr/>
        </p:nvSpPr>
        <p:spPr>
          <a:xfrm>
            <a:off x="771725" y="4798332"/>
            <a:ext cx="1330037" cy="684000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8A1EA09-DB55-1867-4A93-E3C264BB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2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D72E8C1-DAB4-4F18-92E1-72D35FF45CDB}"/>
              </a:ext>
            </a:extLst>
          </p:cNvPr>
          <p:cNvSpPr/>
          <p:nvPr/>
        </p:nvSpPr>
        <p:spPr>
          <a:xfrm>
            <a:off x="334297" y="2216682"/>
            <a:ext cx="11523406" cy="4150841"/>
          </a:xfrm>
          <a:prstGeom prst="roundRect">
            <a:avLst>
              <a:gd name="adj" fmla="val 85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FDFACFA-12B3-4616-B641-A69D1CDBB67F}"/>
              </a:ext>
            </a:extLst>
          </p:cNvPr>
          <p:cNvSpPr/>
          <p:nvPr/>
        </p:nvSpPr>
        <p:spPr>
          <a:xfrm>
            <a:off x="334297" y="1270056"/>
            <a:ext cx="11480002" cy="541176"/>
          </a:xfrm>
          <a:prstGeom prst="roundRect">
            <a:avLst>
              <a:gd name="adj" fmla="val 34947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 descr="춘식이는 집순이">
            <a:extLst>
              <a:ext uri="{FF2B5EF4-FFF2-40B4-BE49-F238E27FC236}">
                <a16:creationId xmlns:a16="http://schemas.microsoft.com/office/drawing/2014/main" id="{2BCAFD4D-D639-4012-B200-98D8931B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01" y="1270056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FA995-C33C-47FD-B38E-F4C51D4AB4DF}"/>
              </a:ext>
            </a:extLst>
          </p:cNvPr>
          <p:cNvSpPr txBox="1"/>
          <p:nvPr/>
        </p:nvSpPr>
        <p:spPr>
          <a:xfrm>
            <a:off x="960441" y="1249274"/>
            <a:ext cx="862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58FFB-3E29-4120-BDEF-138E92168630}"/>
              </a:ext>
            </a:extLst>
          </p:cNvPr>
          <p:cNvSpPr txBox="1"/>
          <p:nvPr/>
        </p:nvSpPr>
        <p:spPr>
          <a:xfrm>
            <a:off x="1207356" y="2466066"/>
            <a:ext cx="250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주제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F48C6-A11C-462F-B003-0F37602D425A}"/>
              </a:ext>
            </a:extLst>
          </p:cNvPr>
          <p:cNvSpPr txBox="1"/>
          <p:nvPr/>
        </p:nvSpPr>
        <p:spPr>
          <a:xfrm>
            <a:off x="575985" y="2404511"/>
            <a:ext cx="63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01 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8ED88-AB42-479D-A3C6-2E431642F53E}"/>
              </a:ext>
            </a:extLst>
          </p:cNvPr>
          <p:cNvSpPr txBox="1"/>
          <p:nvPr/>
        </p:nvSpPr>
        <p:spPr>
          <a:xfrm>
            <a:off x="1207355" y="3173648"/>
            <a:ext cx="250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Text Summarization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829281-FB78-4BC4-B415-9F623D90F4F4}"/>
              </a:ext>
            </a:extLst>
          </p:cNvPr>
          <p:cNvSpPr txBox="1"/>
          <p:nvPr/>
        </p:nvSpPr>
        <p:spPr>
          <a:xfrm>
            <a:off x="575984" y="3109196"/>
            <a:ext cx="63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7B9CD29-172E-4B4E-8D0F-092ECC6B49CF}"/>
              </a:ext>
            </a:extLst>
          </p:cNvPr>
          <p:cNvCxnSpPr>
            <a:cxnSpLocks/>
          </p:cNvCxnSpPr>
          <p:nvPr/>
        </p:nvCxnSpPr>
        <p:spPr>
          <a:xfrm>
            <a:off x="6091084" y="4107830"/>
            <a:ext cx="4916" cy="220153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25144-9C46-5EB2-FCE0-A0DDA66102AC}"/>
              </a:ext>
            </a:extLst>
          </p:cNvPr>
          <p:cNvSpPr txBox="1"/>
          <p:nvPr/>
        </p:nvSpPr>
        <p:spPr>
          <a:xfrm>
            <a:off x="1207355" y="3865603"/>
            <a:ext cx="250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Sentiment Analysis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E2E4E-95E0-A840-F8CD-9F8B26DC8CA2}"/>
              </a:ext>
            </a:extLst>
          </p:cNvPr>
          <p:cNvSpPr txBox="1"/>
          <p:nvPr/>
        </p:nvSpPr>
        <p:spPr>
          <a:xfrm>
            <a:off x="575984" y="3819674"/>
            <a:ext cx="63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75663-5CC1-B48E-0ECA-1FA2D059A8B4}"/>
              </a:ext>
            </a:extLst>
          </p:cNvPr>
          <p:cNvSpPr txBox="1"/>
          <p:nvPr/>
        </p:nvSpPr>
        <p:spPr>
          <a:xfrm>
            <a:off x="1207355" y="4512234"/>
            <a:ext cx="250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실제 카카오톡 대화 적용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179C2-0F7B-C551-7BF7-21DDFE5A5D64}"/>
              </a:ext>
            </a:extLst>
          </p:cNvPr>
          <p:cNvSpPr txBox="1"/>
          <p:nvPr/>
        </p:nvSpPr>
        <p:spPr>
          <a:xfrm>
            <a:off x="575983" y="4473377"/>
            <a:ext cx="63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04 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E0FBB-7637-9D12-A9E1-B2CD15E30BE2}"/>
              </a:ext>
            </a:extLst>
          </p:cNvPr>
          <p:cNvSpPr txBox="1"/>
          <p:nvPr/>
        </p:nvSpPr>
        <p:spPr>
          <a:xfrm>
            <a:off x="1207355" y="5239823"/>
            <a:ext cx="250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느낀점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및 한계점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6A52B7-624E-E6E6-8AEB-F158EE79C5E7}"/>
              </a:ext>
            </a:extLst>
          </p:cNvPr>
          <p:cNvSpPr txBox="1"/>
          <p:nvPr/>
        </p:nvSpPr>
        <p:spPr>
          <a:xfrm>
            <a:off x="575983" y="5194246"/>
            <a:ext cx="63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05 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403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3A5850-3463-4FA9-9544-6A7FF6169B0D}"/>
              </a:ext>
            </a:extLst>
          </p:cNvPr>
          <p:cNvSpPr/>
          <p:nvPr/>
        </p:nvSpPr>
        <p:spPr>
          <a:xfrm>
            <a:off x="334297" y="3160900"/>
            <a:ext cx="11523406" cy="3456008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DDC321E1-7F12-4BFF-8D91-38E0B2C4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9" y="1587426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F3C0A-A939-4147-9F0B-BE2488D6239E}"/>
              </a:ext>
            </a:extLst>
          </p:cNvPr>
          <p:cNvSpPr txBox="1"/>
          <p:nvPr/>
        </p:nvSpPr>
        <p:spPr>
          <a:xfrm>
            <a:off x="1318193" y="2138129"/>
            <a:ext cx="930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 w="19050">
                  <a:noFill/>
                </a:ln>
                <a:solidFill>
                  <a:srgbClr val="C37A3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3. Sentiment Analysis</a:t>
            </a:r>
            <a:endParaRPr lang="ko-KR" altLang="en-US" sz="48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9EC92B-F333-4C21-9D77-BC549F34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5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407033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CEAB051-6C25-4809-9243-5D4907E969D1}"/>
              </a:ext>
            </a:extLst>
          </p:cNvPr>
          <p:cNvSpPr/>
          <p:nvPr/>
        </p:nvSpPr>
        <p:spPr>
          <a:xfrm>
            <a:off x="1275437" y="4354536"/>
            <a:ext cx="9329508" cy="1926012"/>
          </a:xfrm>
          <a:prstGeom prst="ellipse">
            <a:avLst/>
          </a:prstGeom>
          <a:solidFill>
            <a:srgbClr val="FFF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8CC4612E-211A-46F0-842B-71B06787689D}"/>
              </a:ext>
            </a:extLst>
          </p:cNvPr>
          <p:cNvSpPr/>
          <p:nvPr/>
        </p:nvSpPr>
        <p:spPr>
          <a:xfrm>
            <a:off x="1155121" y="2547404"/>
            <a:ext cx="2734793" cy="1272850"/>
          </a:xfrm>
          <a:prstGeom prst="wedgeRoundRectCallout">
            <a:avLst>
              <a:gd name="adj1" fmla="val 37002"/>
              <a:gd name="adj2" fmla="val 8153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88728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왜 갑자기 감정 분류를 했을까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?!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7F72B-A6F4-4415-9E8A-5F062C0491B8}"/>
              </a:ext>
            </a:extLst>
          </p:cNvPr>
          <p:cNvSpPr txBox="1"/>
          <p:nvPr/>
        </p:nvSpPr>
        <p:spPr>
          <a:xfrm>
            <a:off x="1227859" y="2872542"/>
            <a:ext cx="259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회의록을 정리하는 것 외에 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할 수 있는 게 없을까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?</a:t>
            </a: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026" name="Picture 2" descr="춘식이는 집순이">
            <a:extLst>
              <a:ext uri="{FF2B5EF4-FFF2-40B4-BE49-F238E27FC236}">
                <a16:creationId xmlns:a16="http://schemas.microsoft.com/office/drawing/2014/main" id="{672F0A34-C1C7-42DE-9D22-5B10BF3D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650" y="3613372"/>
            <a:ext cx="2080612" cy="208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kids girl, Kakao friends, Line friends">
            <a:extLst>
              <a:ext uri="{FF2B5EF4-FFF2-40B4-BE49-F238E27FC236}">
                <a16:creationId xmlns:a16="http://schemas.microsoft.com/office/drawing/2014/main" id="{8664CC19-CC45-4875-BB2C-DC64238D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6663" y="3147931"/>
            <a:ext cx="2614477" cy="261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빨간 사과 이모티콘 🍎">
            <a:extLst>
              <a:ext uri="{FF2B5EF4-FFF2-40B4-BE49-F238E27FC236}">
                <a16:creationId xmlns:a16="http://schemas.microsoft.com/office/drawing/2014/main" id="{FDA3F04B-2871-4747-BE0B-EC3BD1B01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01" y="4768755"/>
            <a:ext cx="787375" cy="7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09EAC50B-4664-4082-9200-31E5A7751C7B}"/>
              </a:ext>
            </a:extLst>
          </p:cNvPr>
          <p:cNvSpPr/>
          <p:nvPr/>
        </p:nvSpPr>
        <p:spPr>
          <a:xfrm flipH="1">
            <a:off x="8273797" y="2203858"/>
            <a:ext cx="2964684" cy="1537046"/>
          </a:xfrm>
          <a:prstGeom prst="cloudCallout">
            <a:avLst>
              <a:gd name="adj1" fmla="val 67857"/>
              <a:gd name="adj2" fmla="val 54277"/>
            </a:avLst>
          </a:prstGeom>
          <a:solidFill>
            <a:srgbClr val="FFF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8E709-CA0B-4CD4-8AED-3FF85595053E}"/>
              </a:ext>
            </a:extLst>
          </p:cNvPr>
          <p:cNvSpPr txBox="1"/>
          <p:nvPr/>
        </p:nvSpPr>
        <p:spPr>
          <a:xfrm>
            <a:off x="8226571" y="2416771"/>
            <a:ext cx="309503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그렇다면 오늘 회의 </a:t>
            </a:r>
            <a:endParaRPr lang="en-US" altLang="ko-KR" sz="17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17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분위기가 어땠는지 </a:t>
            </a:r>
            <a:endParaRPr lang="en-US" altLang="ko-KR" sz="17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ctr"/>
            <a:r>
              <a:rPr lang="ko-KR" altLang="en-US" sz="17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감정 분석으로 파악해보자</a:t>
            </a:r>
            <a:r>
              <a:rPr lang="en-US" altLang="ko-KR" sz="17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(?)</a:t>
            </a:r>
            <a:endParaRPr lang="ko-KR" altLang="en-US" sz="17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C9D384-324A-48A8-A28F-953B4F63C3EF}"/>
              </a:ext>
            </a:extLst>
          </p:cNvPr>
          <p:cNvSpPr txBox="1"/>
          <p:nvPr/>
        </p:nvSpPr>
        <p:spPr>
          <a:xfrm>
            <a:off x="630168" y="1744695"/>
            <a:ext cx="5905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회의록 요약 외에 다른 분석을 해보고자 하였음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그렇다면 많이 사용되는 감정 분석은 어떨까 하는 생각에 시작함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9C02E2-7C65-46BD-8746-B2DD367CBB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0E4A9D-F899-650D-F3DC-0B883405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6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8FE9A00-DF6B-2F01-75AD-64B9CC3BC0B6}"/>
              </a:ext>
            </a:extLst>
          </p:cNvPr>
          <p:cNvSpPr/>
          <p:nvPr/>
        </p:nvSpPr>
        <p:spPr>
          <a:xfrm>
            <a:off x="759528" y="2468876"/>
            <a:ext cx="2570400" cy="2570714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813464" y="1460519"/>
            <a:ext cx="8044239" cy="4685594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4D5E2D0F-9FC6-4B9B-8620-8B88163073F9}"/>
              </a:ext>
            </a:extLst>
          </p:cNvPr>
          <p:cNvSpPr/>
          <p:nvPr/>
        </p:nvSpPr>
        <p:spPr>
          <a:xfrm>
            <a:off x="827521" y="2547403"/>
            <a:ext cx="2428695" cy="2428695"/>
          </a:xfrm>
          <a:prstGeom prst="ellipse">
            <a:avLst/>
          </a:prstGeom>
          <a:solidFill>
            <a:srgbClr val="FFE7B3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535D210-1B49-701F-13F5-7DBEE80DE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505" y="2239561"/>
            <a:ext cx="5661642" cy="20140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F36C4-1B83-7DE0-E910-08152098C3CD}"/>
              </a:ext>
            </a:extLst>
          </p:cNvPr>
          <p:cNvSpPr txBox="1"/>
          <p:nvPr/>
        </p:nvSpPr>
        <p:spPr>
          <a:xfrm>
            <a:off x="5569374" y="4687008"/>
            <a:ext cx="609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대화에 따른 감정이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레이블링되어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있는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AI Hub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데이터로 학습</a:t>
            </a:r>
            <a:endParaRPr lang="en-US" altLang="ko-KR" sz="1600" dirty="0">
              <a:solidFill>
                <a:srgbClr val="000000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총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7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가지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감성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공포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놀람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분노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슬픔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중립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행복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혐오 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카카오톡 대화 데이터로 예측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59F674-64A4-3B87-C766-40FA8C67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52" y="2631734"/>
            <a:ext cx="2000250" cy="2000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3A4B17-BA89-5C38-60C2-400A534443AB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5" name="Picture 4" descr="춘식이는 집순이">
            <a:extLst>
              <a:ext uri="{FF2B5EF4-FFF2-40B4-BE49-F238E27FC236}">
                <a16:creationId xmlns:a16="http://schemas.microsoft.com/office/drawing/2014/main" id="{028CFA1F-EA49-44DA-6589-919D9ABC5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50" y="1622427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AD1C01-3B4A-A6E8-F40D-858C39237F5B}"/>
              </a:ext>
            </a:extLst>
          </p:cNvPr>
          <p:cNvSpPr txBox="1"/>
          <p:nvPr/>
        </p:nvSpPr>
        <p:spPr>
          <a:xfrm>
            <a:off x="4597126" y="1662182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 소개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6B7D46A-9D90-160F-428D-95CD3D13F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626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C70A03-ED54-4E95-802A-894C5F3388A4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rgbClr val="FFD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rgbClr val="FFD677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875473" y="1257555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전처리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45EB64D-8893-4BE4-9EF1-554D508C1974}"/>
              </a:ext>
            </a:extLst>
          </p:cNvPr>
          <p:cNvSpPr/>
          <p:nvPr/>
        </p:nvSpPr>
        <p:spPr>
          <a:xfrm>
            <a:off x="1703701" y="1546126"/>
            <a:ext cx="3614371" cy="3614371"/>
          </a:xfrm>
          <a:prstGeom prst="ellipse">
            <a:avLst/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867D3-5DB1-4491-949B-357A57E2496B}"/>
              </a:ext>
            </a:extLst>
          </p:cNvPr>
          <p:cNvSpPr/>
          <p:nvPr/>
        </p:nvSpPr>
        <p:spPr>
          <a:xfrm>
            <a:off x="7085438" y="1477997"/>
            <a:ext cx="3614371" cy="3614371"/>
          </a:xfrm>
          <a:prstGeom prst="ellipse">
            <a:avLst/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ABDF27-1EFB-4033-A13C-71E1419B626A}"/>
              </a:ext>
            </a:extLst>
          </p:cNvPr>
          <p:cNvSpPr/>
          <p:nvPr/>
        </p:nvSpPr>
        <p:spPr>
          <a:xfrm>
            <a:off x="10961058" y="6204755"/>
            <a:ext cx="606830" cy="606830"/>
          </a:xfrm>
          <a:prstGeom prst="ellipse">
            <a:avLst/>
          </a:prstGeom>
          <a:solidFill>
            <a:schemeClr val="bg2">
              <a:lumMod val="50000"/>
              <a:alpha val="92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0D1B5D1-6431-37C3-E8D0-B6D976D08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09"/>
          <a:stretch/>
        </p:blipFill>
        <p:spPr bwMode="auto">
          <a:xfrm>
            <a:off x="1417979" y="2362287"/>
            <a:ext cx="4263284" cy="17349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492A8C17-93FB-CF56-91DC-F1BDC8CD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22" y="2358327"/>
            <a:ext cx="3997536" cy="18249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F0C7C-3290-1E99-3468-40C9E8B2A4F1}"/>
              </a:ext>
            </a:extLst>
          </p:cNvPr>
          <p:cNvSpPr txBox="1"/>
          <p:nvPr/>
        </p:nvSpPr>
        <p:spPr>
          <a:xfrm>
            <a:off x="2489573" y="5481014"/>
            <a:ext cx="7881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발화문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속 공포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(0),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놀람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(1),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분노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(2),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슬픔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(3),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중립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(4),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행복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(5),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혐오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(6)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7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가지 감정을 숫자로 인코딩</a:t>
            </a:r>
            <a:endParaRPr lang="ko-KR" altLang="en-US" sz="1600" b="0" dirty="0"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E0A618-5CA4-FD46-A491-ED532B0C8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82" y="5046256"/>
            <a:ext cx="1539502" cy="153950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EF02EE-87F1-6921-0296-590EB65E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57555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Github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에서 사전학습 모델 불러오기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983B02-C84A-4793-FF1A-23471B03C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70" y="2342297"/>
            <a:ext cx="2461039" cy="5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E9290441-DEA0-D63D-F5FA-8D2554BD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25" y="2986299"/>
            <a:ext cx="6905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4ADAC31-831D-55EE-0A34-C395A3DD2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73" y="3483434"/>
            <a:ext cx="9687346" cy="170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C62495-9D25-95DE-2C40-8BF7B304487C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DC21B-15A4-609C-8AED-F806AEDB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62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67946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Kobert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토큰화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정수 인코딩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(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예시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88738-5D9E-E81C-B571-A2DBA1161E71}"/>
              </a:ext>
            </a:extLst>
          </p:cNvPr>
          <p:cNvSpPr txBox="1"/>
          <p:nvPr/>
        </p:nvSpPr>
        <p:spPr>
          <a:xfrm>
            <a:off x="3480113" y="4521394"/>
            <a:ext cx="5725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①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나는 하루 종일 누워 있을 거야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＇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라는 문장을 토큰화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② 하루라는 단어가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‘_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하루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’ 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토큰으로 대응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③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vocab 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파일에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4937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 대응됨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④ 문장 인코딩을 </a:t>
            </a:r>
            <a:r>
              <a:rPr lang="ko-KR" altLang="en-US" sz="16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할때에도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하루가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4937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값으로 잘 대응되고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742157-98A5-78AE-0B93-85E4AD040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12" y="2441895"/>
            <a:ext cx="8486775" cy="1695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231048-1597-8456-1BCC-7BE284CF46D2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A92A48-C480-3BA5-BB1C-0FCA962C956C}"/>
              </a:ext>
            </a:extLst>
          </p:cNvPr>
          <p:cNvSpPr/>
          <p:nvPr/>
        </p:nvSpPr>
        <p:spPr>
          <a:xfrm>
            <a:off x="1911057" y="3710661"/>
            <a:ext cx="350052" cy="1639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30CB72-FA3F-3E8B-3924-7E4AE02938A0}"/>
              </a:ext>
            </a:extLst>
          </p:cNvPr>
          <p:cNvSpPr/>
          <p:nvPr/>
        </p:nvSpPr>
        <p:spPr>
          <a:xfrm>
            <a:off x="2967321" y="3863405"/>
            <a:ext cx="350052" cy="1639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E1645-9E8F-AB1B-0774-847E7C47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81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57555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입력 데이터셋 토큰화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637B6B-CD83-5548-8101-2E31E09C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34" y="2303996"/>
            <a:ext cx="7347332" cy="19949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73114B-4316-9A3B-283E-8D70803B74E0}"/>
              </a:ext>
            </a:extLst>
          </p:cNvPr>
          <p:cNvSpPr txBox="1"/>
          <p:nvPr/>
        </p:nvSpPr>
        <p:spPr>
          <a:xfrm>
            <a:off x="2422334" y="4776022"/>
            <a:ext cx="8674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각 데이터가 </a:t>
            </a:r>
            <a:r>
              <a:rPr lang="en-US" altLang="ko-KR" sz="1600" b="0" i="0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BERT </a:t>
            </a:r>
            <a:r>
              <a:rPr lang="ko-KR" altLang="en-US" sz="1600" b="0" i="0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모델의 입력으로 들어갈 수 있도록 </a:t>
            </a:r>
            <a:r>
              <a:rPr lang="en-US" altLang="ko-KR" sz="1600" b="0" i="0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tokenization, int encoding, padding </a:t>
            </a:r>
            <a:r>
              <a:rPr lang="ko-KR" altLang="en-US" sz="1600" b="0" i="0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등을 함</a:t>
            </a:r>
            <a:endParaRPr lang="en-US" altLang="ko-KR" sz="1600" b="0" i="0" dirty="0"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DC6CB-541C-9723-9B23-DC587ACEF3CF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89DF36-7059-863C-C042-52797CB8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63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57555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KoBERT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모델 구현 ①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7EEB6979-770F-C014-141E-145918531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68" y="1917491"/>
            <a:ext cx="9383407" cy="373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84649F-C619-349E-A8FA-5619817775D2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31120A-F1D1-65E3-C522-7EDFA128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10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88728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KoBERT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모델 구현 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15F9F-347D-F0C0-AEA6-F7CBD8D79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370"/>
          <a:stretch/>
        </p:blipFill>
        <p:spPr>
          <a:xfrm>
            <a:off x="897808" y="1991992"/>
            <a:ext cx="8020050" cy="3350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84649F-C619-349E-A8FA-5619817775D2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A6D7CB6-5DC9-BD50-3B73-039100366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654" y="1991992"/>
            <a:ext cx="1609725" cy="15906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4EDA29-58FE-B573-CC1E-905B1DE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98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78337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모델 학습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32F998-5E48-4298-8C9F-8E350AC3AAE1}"/>
              </a:ext>
            </a:extLst>
          </p:cNvPr>
          <p:cNvCxnSpPr>
            <a:cxnSpLocks/>
          </p:cNvCxnSpPr>
          <p:nvPr/>
        </p:nvCxnSpPr>
        <p:spPr>
          <a:xfrm>
            <a:off x="6091084" y="2638046"/>
            <a:ext cx="0" cy="3258307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9228539-F72D-8C62-6B7C-FC18A2C9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547" y="2896429"/>
            <a:ext cx="4417450" cy="1065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273097-8FBB-532A-AAA1-8D41836F5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2" y="2015121"/>
            <a:ext cx="4693090" cy="3451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91EEA5-DBE9-3F89-E94C-3F21254DFD8F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FEFCFF-4F0A-D2F8-53B3-435D6201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2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3A5850-3463-4FA9-9544-6A7FF6169B0D}"/>
              </a:ext>
            </a:extLst>
          </p:cNvPr>
          <p:cNvSpPr/>
          <p:nvPr/>
        </p:nvSpPr>
        <p:spPr>
          <a:xfrm>
            <a:off x="334297" y="3160900"/>
            <a:ext cx="11523406" cy="3456008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DDC321E1-7F12-4BFF-8D91-38E0B2C4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9" y="1587426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9EC92B-F333-4C21-9D77-BC549F34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0245B-89F7-AAE7-3727-D811CAE5E4D8}"/>
              </a:ext>
            </a:extLst>
          </p:cNvPr>
          <p:cNvSpPr txBox="1"/>
          <p:nvPr/>
        </p:nvSpPr>
        <p:spPr>
          <a:xfrm>
            <a:off x="1318193" y="2138129"/>
            <a:ext cx="930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 w="19050">
                  <a:noFill/>
                </a:ln>
                <a:solidFill>
                  <a:srgbClr val="C37A3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1. </a:t>
            </a:r>
            <a:r>
              <a:rPr lang="ko-KR" altLang="en-US" sz="4800" dirty="0">
                <a:ln w="19050">
                  <a:noFill/>
                </a:ln>
                <a:solidFill>
                  <a:srgbClr val="C37A3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주제 소개</a:t>
            </a:r>
            <a:endParaRPr lang="en-US" altLang="ko-KR" sz="4800" dirty="0">
              <a:ln w="19050">
                <a:noFill/>
              </a:ln>
              <a:solidFill>
                <a:srgbClr val="C37A37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343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88728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성능 평가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0D221-5516-4F52-9F48-B1A46787ED62}"/>
              </a:ext>
            </a:extLst>
          </p:cNvPr>
          <p:cNvSpPr txBox="1"/>
          <p:nvPr/>
        </p:nvSpPr>
        <p:spPr>
          <a:xfrm>
            <a:off x="7678066" y="3675265"/>
            <a:ext cx="1640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점차 성능이 상승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9F09503-ACBA-48AC-96A9-D596AE561735}"/>
              </a:ext>
            </a:extLst>
          </p:cNvPr>
          <p:cNvSpPr/>
          <p:nvPr/>
        </p:nvSpPr>
        <p:spPr>
          <a:xfrm>
            <a:off x="829344" y="1996938"/>
            <a:ext cx="612000" cy="612000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01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B4E65-233B-431E-913F-63B5BEFBC48B}"/>
              </a:ext>
            </a:extLst>
          </p:cNvPr>
          <p:cNvSpPr txBox="1"/>
          <p:nvPr/>
        </p:nvSpPr>
        <p:spPr>
          <a:xfrm>
            <a:off x="1785450" y="2120465"/>
            <a:ext cx="515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Loss : 0.3697 / train acc : 0.8494 / test acc : 0.8913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ADC01E1-D9D8-4AAF-82F4-EA3A61CB5A21}"/>
              </a:ext>
            </a:extLst>
          </p:cNvPr>
          <p:cNvSpPr/>
          <p:nvPr/>
        </p:nvSpPr>
        <p:spPr>
          <a:xfrm>
            <a:off x="829344" y="2825226"/>
            <a:ext cx="612000" cy="612000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02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812AA1-7A05-4719-B8A3-84C5EA12E1E0}"/>
              </a:ext>
            </a:extLst>
          </p:cNvPr>
          <p:cNvSpPr txBox="1"/>
          <p:nvPr/>
        </p:nvSpPr>
        <p:spPr>
          <a:xfrm>
            <a:off x="1748468" y="2936832"/>
            <a:ext cx="4656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Loss : 0.2088 / train acc : 0.9050 / test acc : 0.9163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20DC711-6B09-483F-887A-6D02EF0A395A}"/>
              </a:ext>
            </a:extLst>
          </p:cNvPr>
          <p:cNvSpPr/>
          <p:nvPr/>
        </p:nvSpPr>
        <p:spPr>
          <a:xfrm>
            <a:off x="829344" y="3710743"/>
            <a:ext cx="612000" cy="612000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03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4FCA20-71D1-45CB-8A24-7BBB16F3A162}"/>
              </a:ext>
            </a:extLst>
          </p:cNvPr>
          <p:cNvSpPr txBox="1"/>
          <p:nvPr/>
        </p:nvSpPr>
        <p:spPr>
          <a:xfrm>
            <a:off x="1764668" y="3850312"/>
            <a:ext cx="507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Loss : 0.1955 / train acc : 0.9380 / test acc : 0.9237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0A54CA9-4F42-4676-AE37-4957983E920B}"/>
              </a:ext>
            </a:extLst>
          </p:cNvPr>
          <p:cNvSpPr/>
          <p:nvPr/>
        </p:nvSpPr>
        <p:spPr>
          <a:xfrm>
            <a:off x="839155" y="4628807"/>
            <a:ext cx="612000" cy="612000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04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932719-FD34-4DD0-9315-214C450E6F29}"/>
              </a:ext>
            </a:extLst>
          </p:cNvPr>
          <p:cNvSpPr txBox="1"/>
          <p:nvPr/>
        </p:nvSpPr>
        <p:spPr>
          <a:xfrm>
            <a:off x="1785450" y="4730241"/>
            <a:ext cx="532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Loss : 0.0700 / train acc : 0.9610 / test acc : 0.9282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3B3F23A-9251-B777-5B86-287D9CBBC51E}"/>
              </a:ext>
            </a:extLst>
          </p:cNvPr>
          <p:cNvSpPr/>
          <p:nvPr/>
        </p:nvSpPr>
        <p:spPr>
          <a:xfrm>
            <a:off x="829344" y="5474729"/>
            <a:ext cx="612000" cy="612000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05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195C2-41B6-5F38-355C-2B4F26041AA1}"/>
              </a:ext>
            </a:extLst>
          </p:cNvPr>
          <p:cNvSpPr txBox="1"/>
          <p:nvPr/>
        </p:nvSpPr>
        <p:spPr>
          <a:xfrm>
            <a:off x="1738077" y="5611452"/>
            <a:ext cx="532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Loss : 0.0763 / train acc : 0.9746 / test acc : 0.9319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FA1FBDB-115B-C31C-4E33-E6B392E7FBCB}"/>
              </a:ext>
            </a:extLst>
          </p:cNvPr>
          <p:cNvSpPr/>
          <p:nvPr/>
        </p:nvSpPr>
        <p:spPr>
          <a:xfrm>
            <a:off x="6728218" y="1995055"/>
            <a:ext cx="790100" cy="4064261"/>
          </a:xfrm>
          <a:prstGeom prst="downArrow">
            <a:avLst/>
          </a:prstGeom>
          <a:solidFill>
            <a:srgbClr val="FFE7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7269F-0B6A-C73E-4EE8-29B189AD1806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A0BEE0-1843-2D9F-0A4E-4892B211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9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예측 및 결과 예시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0B95E29-0C5D-D75B-6169-F0B8402F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539" y="1802302"/>
            <a:ext cx="4081515" cy="4180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81809C-B3D5-7203-B494-121DE065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21" y="2026724"/>
            <a:ext cx="4482474" cy="3390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6EBE5-247C-AA7C-D3E0-165B10AD704E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Sentiment Analysis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00427B-2B69-1B58-CE2D-38A1642B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2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3A5850-3463-4FA9-9544-6A7FF6169B0D}"/>
              </a:ext>
            </a:extLst>
          </p:cNvPr>
          <p:cNvSpPr/>
          <p:nvPr/>
        </p:nvSpPr>
        <p:spPr>
          <a:xfrm>
            <a:off x="334297" y="3160900"/>
            <a:ext cx="11523406" cy="3456008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DDC321E1-7F12-4BFF-8D91-38E0B2C4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9" y="1587426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F3C0A-A939-4147-9F0B-BE2488D6239E}"/>
              </a:ext>
            </a:extLst>
          </p:cNvPr>
          <p:cNvSpPr txBox="1"/>
          <p:nvPr/>
        </p:nvSpPr>
        <p:spPr>
          <a:xfrm>
            <a:off x="1318193" y="2138129"/>
            <a:ext cx="930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 w="19050">
                  <a:noFill/>
                </a:ln>
                <a:solidFill>
                  <a:srgbClr val="C37A3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4. </a:t>
            </a:r>
            <a:r>
              <a:rPr lang="ko-KR" altLang="en-US" sz="4800" dirty="0">
                <a:ln w="19050">
                  <a:noFill/>
                </a:ln>
                <a:solidFill>
                  <a:srgbClr val="C37A3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실제 카카오톡 대화 적용</a:t>
            </a:r>
            <a:endParaRPr lang="ko-KR" altLang="en-US" sz="48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9EC92B-F333-4C21-9D77-BC549F34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81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04 </a:t>
            </a:r>
            <a:r>
              <a:rPr lang="ko-KR" altLang="en-US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실제 카카오톡 대화 적용</a:t>
            </a: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67946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카카오톡 대화 내보내기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32F998-5E48-4298-8C9F-8E350AC3AAE1}"/>
              </a:ext>
            </a:extLst>
          </p:cNvPr>
          <p:cNvCxnSpPr>
            <a:cxnSpLocks/>
          </p:cNvCxnSpPr>
          <p:nvPr/>
        </p:nvCxnSpPr>
        <p:spPr>
          <a:xfrm>
            <a:off x="6096000" y="1990924"/>
            <a:ext cx="0" cy="3258307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78838AC-0A65-7C02-B8DC-BB669952F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90" r="4408" b="8310"/>
          <a:stretch/>
        </p:blipFill>
        <p:spPr>
          <a:xfrm>
            <a:off x="6315729" y="2600523"/>
            <a:ext cx="5244928" cy="2296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EA775F-6384-D333-3C60-15CE02250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076" y="1969064"/>
            <a:ext cx="4550538" cy="340430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5E340F-B909-5226-C5F1-B7FEC41D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37255-C900-6203-741E-9880B4108AFB}"/>
              </a:ext>
            </a:extLst>
          </p:cNvPr>
          <p:cNvSpPr txBox="1"/>
          <p:nvPr/>
        </p:nvSpPr>
        <p:spPr>
          <a:xfrm>
            <a:off x="2725987" y="5584020"/>
            <a:ext cx="7179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카카오톡 대화 내보내기 기능을 통해 실제 카카오톡 대화 데이터 확보</a:t>
            </a:r>
            <a:endParaRPr lang="en-US" altLang="ko-KR" sz="1600" b="0" i="0" dirty="0"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08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67946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Text Summarization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FB5D2-28C3-0A66-2BD9-6831527C37CC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04 </a:t>
            </a:r>
            <a:r>
              <a:rPr lang="ko-KR" altLang="en-US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실제 카카오톡 대화 적용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CAAB4-4531-6AA2-A1C6-09BD75C5D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2" y="1978696"/>
            <a:ext cx="7797460" cy="2780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B4583-DE22-B371-75A9-305D390757DF}"/>
              </a:ext>
            </a:extLst>
          </p:cNvPr>
          <p:cNvSpPr txBox="1"/>
          <p:nvPr/>
        </p:nvSpPr>
        <p:spPr>
          <a:xfrm>
            <a:off x="2702270" y="5172006"/>
            <a:ext cx="7179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바트 모델을 주제로 논문 리뷰한다는 핵심 정보는 포함했으나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</a:p>
          <a:p>
            <a:pPr algn="ctr"/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자료가 더 많은 것 같다고 하자 바트로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11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시에 만나자고 한다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’</a:t>
            </a: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와 같이 문장이 어색한 부분이 보임</a:t>
            </a:r>
            <a:endParaRPr lang="en-US" altLang="ko-KR" sz="1600" b="0" i="0" dirty="0"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6010874-AC22-4F39-FE3B-95D319E8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29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67946"/>
            <a:ext cx="3566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Sentiment Analysis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FB5D2-28C3-0A66-2BD9-6831527C37CC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04 </a:t>
            </a:r>
            <a:r>
              <a:rPr lang="ko-KR" altLang="en-US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실제 카카오톡 대화 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B4583-DE22-B371-75A9-305D390757DF}"/>
              </a:ext>
            </a:extLst>
          </p:cNvPr>
          <p:cNvSpPr txBox="1"/>
          <p:nvPr/>
        </p:nvSpPr>
        <p:spPr>
          <a:xfrm>
            <a:off x="2775007" y="5327871"/>
            <a:ext cx="7179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감정을 드러내는 단어들이 적어 좋지 못한 결과를 얻음</a:t>
            </a:r>
            <a:endParaRPr lang="en-US" altLang="ko-KR" sz="1600" b="0" i="0" dirty="0">
              <a:effectLst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5CEC6B-1A03-F7F6-8481-9132B216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25" y="2301101"/>
            <a:ext cx="8094518" cy="2471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5023AA-4AFC-7895-571B-55B47BCC6172}"/>
              </a:ext>
            </a:extLst>
          </p:cNvPr>
          <p:cNvSpPr txBox="1"/>
          <p:nvPr/>
        </p:nvSpPr>
        <p:spPr>
          <a:xfrm>
            <a:off x="1530927" y="2345560"/>
            <a:ext cx="1034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0CD"/>
                </a:highlight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전체 문장</a:t>
            </a:r>
            <a:endParaRPr lang="en-US" altLang="ko-KR" sz="1600" b="0" i="0" dirty="0">
              <a:effectLst/>
              <a:highlight>
                <a:srgbClr val="FFF0CD"/>
              </a:highlight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4136E-14CD-766D-FCCF-CCF8CC7F24A9}"/>
              </a:ext>
            </a:extLst>
          </p:cNvPr>
          <p:cNvSpPr txBox="1"/>
          <p:nvPr/>
        </p:nvSpPr>
        <p:spPr>
          <a:xfrm>
            <a:off x="1549924" y="3546657"/>
            <a:ext cx="1034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highlight>
                  <a:srgbClr val="FFF0CD"/>
                </a:highlight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부분 문장</a:t>
            </a:r>
            <a:endParaRPr lang="en-US" altLang="ko-KR" sz="1600" b="0" i="0" dirty="0">
              <a:effectLst/>
              <a:highlight>
                <a:srgbClr val="FFF0CD"/>
              </a:highlight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6D455181-C8D5-338F-2B33-411B87745732}"/>
              </a:ext>
            </a:extLst>
          </p:cNvPr>
          <p:cNvSpPr/>
          <p:nvPr/>
        </p:nvSpPr>
        <p:spPr>
          <a:xfrm>
            <a:off x="2629533" y="2909456"/>
            <a:ext cx="195320" cy="1816388"/>
          </a:xfrm>
          <a:prstGeom prst="leftBracket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0FF04A0-9375-82CE-7457-A471FCE3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9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C70A03-ED54-4E95-802A-894C5F3388A4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rgbClr val="FFD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05. </a:t>
            </a:r>
            <a:r>
              <a:rPr lang="ko-KR" altLang="en-US" sz="3600" dirty="0" err="1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느낀점</a:t>
            </a:r>
            <a:r>
              <a:rPr lang="en-US" altLang="ko-KR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및</a:t>
            </a:r>
            <a:r>
              <a:rPr lang="en-US" altLang="ko-KR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한계점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45EB64D-8893-4BE4-9EF1-554D508C1974}"/>
              </a:ext>
            </a:extLst>
          </p:cNvPr>
          <p:cNvSpPr/>
          <p:nvPr/>
        </p:nvSpPr>
        <p:spPr>
          <a:xfrm>
            <a:off x="1445671" y="1658326"/>
            <a:ext cx="3780000" cy="3780000"/>
          </a:xfrm>
          <a:prstGeom prst="ellipse">
            <a:avLst/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C9A19BB-4A91-4C54-9EB4-3F32847BAE2B}"/>
              </a:ext>
            </a:extLst>
          </p:cNvPr>
          <p:cNvSpPr/>
          <p:nvPr/>
        </p:nvSpPr>
        <p:spPr>
          <a:xfrm>
            <a:off x="7201489" y="1626168"/>
            <a:ext cx="3780000" cy="3780000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F05D4-07BC-4F3D-9A36-95BA494D6A99}"/>
              </a:ext>
            </a:extLst>
          </p:cNvPr>
          <p:cNvSpPr txBox="1"/>
          <p:nvPr/>
        </p:nvSpPr>
        <p:spPr>
          <a:xfrm>
            <a:off x="2526502" y="2078909"/>
            <a:ext cx="151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느낀점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A5A323-0E11-4325-BB39-721C4E0D0F41}"/>
              </a:ext>
            </a:extLst>
          </p:cNvPr>
          <p:cNvSpPr txBox="1"/>
          <p:nvPr/>
        </p:nvSpPr>
        <p:spPr>
          <a:xfrm>
            <a:off x="8287345" y="2046751"/>
            <a:ext cx="151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한계점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74548D-5B71-43A3-998A-11660EE5C703}"/>
              </a:ext>
            </a:extLst>
          </p:cNvPr>
          <p:cNvSpPr txBox="1"/>
          <p:nvPr/>
        </p:nvSpPr>
        <p:spPr>
          <a:xfrm>
            <a:off x="1545866" y="2917855"/>
            <a:ext cx="41367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학습 시간이 오래 걸려 </a:t>
            </a:r>
            <a: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GPU 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기반의 병렬처리가 </a:t>
            </a:r>
            <a:b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</a:b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필수라는 것을 몸소 깨달음</a:t>
            </a:r>
            <a:endParaRPr lang="en-US" altLang="ko-KR" sz="15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성능 좋은 한국어 </a:t>
            </a:r>
            <a:r>
              <a:rPr lang="ko-KR" altLang="en-US" sz="15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전처리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라이브러리의 필요성을 </a:t>
            </a:r>
            <a:b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</a:b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느낌</a:t>
            </a:r>
            <a:endParaRPr lang="en-US" altLang="ko-KR" sz="15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이론에서 더 나아가 </a:t>
            </a:r>
            <a: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Transformer 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구조 기반 </a:t>
            </a:r>
            <a:b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</a:b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학습을 해볼 수 있는 좋은 기회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ABDF27-1EFB-4033-A13C-71E1419B626A}"/>
              </a:ext>
            </a:extLst>
          </p:cNvPr>
          <p:cNvSpPr/>
          <p:nvPr/>
        </p:nvSpPr>
        <p:spPr>
          <a:xfrm>
            <a:off x="5823467" y="6136212"/>
            <a:ext cx="606830" cy="606830"/>
          </a:xfrm>
          <a:prstGeom prst="ellipse">
            <a:avLst/>
          </a:prstGeom>
          <a:solidFill>
            <a:schemeClr val="bg2">
              <a:lumMod val="50000"/>
              <a:alpha val="92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BAF4030-6BDC-4A5B-B681-92AE3AF4D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41" y="4984201"/>
            <a:ext cx="1539502" cy="1539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F64DB-5BA2-E416-4629-0331106AE7AD}"/>
              </a:ext>
            </a:extLst>
          </p:cNvPr>
          <p:cNvSpPr txBox="1"/>
          <p:nvPr/>
        </p:nvSpPr>
        <p:spPr>
          <a:xfrm>
            <a:off x="7408682" y="2602592"/>
            <a:ext cx="3614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다양한 모델을 사용하지 못함</a:t>
            </a:r>
            <a:endParaRPr lang="en-US" altLang="ko-KR" sz="15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en-US" altLang="ko-KR" sz="15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Optuna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할 때 시간이 오래 걸려 </a:t>
            </a:r>
            <a:r>
              <a:rPr lang="ko-KR" altLang="en-US" sz="15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하이퍼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b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</a:b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파라미터 튜닝을 제대로 못함</a:t>
            </a:r>
            <a:endParaRPr lang="en-US" altLang="ko-KR" sz="15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 </a:t>
            </a:r>
            <a:r>
              <a:rPr lang="ko-KR" altLang="en-US" sz="15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전처리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단계에서 맞춤법 검사기를 적용하여 성능을 높이고 싶었으나 시간상 문제로 </a:t>
            </a:r>
            <a:b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</a:b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생략하였음</a:t>
            </a:r>
            <a:endParaRPr lang="en-US" altLang="ko-KR" sz="15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r>
              <a:rPr lang="en-US" altLang="ko-KR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</a:t>
            </a:r>
            <a:r>
              <a:rPr lang="ko-KR" altLang="en-US" sz="15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감정 분류를 실제 데이터로 적용한 결과가 좋지 못함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3A36E8-6A81-30D5-0797-40D6379F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08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D72E8C1-DAB4-4F18-92E1-72D35FF45CDB}"/>
              </a:ext>
            </a:extLst>
          </p:cNvPr>
          <p:cNvSpPr/>
          <p:nvPr/>
        </p:nvSpPr>
        <p:spPr>
          <a:xfrm>
            <a:off x="334297" y="1091046"/>
            <a:ext cx="11523406" cy="5276478"/>
          </a:xfrm>
          <a:prstGeom prst="roundRect">
            <a:avLst>
              <a:gd name="adj" fmla="val 8545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FDFACFA-12B3-4616-B641-A69D1CDBB67F}"/>
              </a:ext>
            </a:extLst>
          </p:cNvPr>
          <p:cNvSpPr/>
          <p:nvPr/>
        </p:nvSpPr>
        <p:spPr>
          <a:xfrm>
            <a:off x="334297" y="386824"/>
            <a:ext cx="11480002" cy="541176"/>
          </a:xfrm>
          <a:prstGeom prst="roundRect">
            <a:avLst>
              <a:gd name="adj" fmla="val 34947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 descr="춘식이는 집순이">
            <a:extLst>
              <a:ext uri="{FF2B5EF4-FFF2-40B4-BE49-F238E27FC236}">
                <a16:creationId xmlns:a16="http://schemas.microsoft.com/office/drawing/2014/main" id="{2BCAFD4D-D639-4012-B200-98D8931B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01" y="386824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FA995-C33C-47FD-B38E-F4C51D4AB4DF}"/>
              </a:ext>
            </a:extLst>
          </p:cNvPr>
          <p:cNvSpPr txBox="1"/>
          <p:nvPr/>
        </p:nvSpPr>
        <p:spPr>
          <a:xfrm>
            <a:off x="960441" y="397215"/>
            <a:ext cx="862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참고 문헌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58FFB-3E29-4120-BDEF-138E92168630}"/>
              </a:ext>
            </a:extLst>
          </p:cNvPr>
          <p:cNvSpPr txBox="1"/>
          <p:nvPr/>
        </p:nvSpPr>
        <p:spPr>
          <a:xfrm>
            <a:off x="648289" y="1333457"/>
            <a:ext cx="9420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https://hoit1302.tistory.com/159 </a:t>
            </a:r>
          </a:p>
          <a:p>
            <a:pPr marL="457200" indent="-457200"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https://velog.io/@ttogle918/optuna%EC%82%AC%EC%9A%A9%EB%B2%95</a:t>
            </a:r>
          </a:p>
          <a:p>
            <a:pPr marL="457200" indent="-457200"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https://velog.io/@jx7789/%EC%B9%B4%EC%B9%B4%EC%98%A4%ED%86%A1-%EB%8C%80%ED%99%94-%EC%9A%94%EC%95%BD-%EC%84%9C%EB%B9%84%EC%8A%A4-pepkrzfe</a:t>
            </a:r>
          </a:p>
          <a:p>
            <a:pPr marL="457200" indent="-457200"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https://velog.io/@crosstar1228/NLPRouge-score-Summarization%EC%9D%98-%ED%8F%89%EA%B0%80-Metric</a:t>
            </a:r>
          </a:p>
          <a:p>
            <a:pPr marL="457200" indent="-457200"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https://huggingface.co/docs/transformers/v4.19.2/en/main_classes/trainer#transformers.Seq2SeqTrainer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7B9CD29-172E-4B4E-8D0F-092ECC6B49CF}"/>
              </a:ext>
            </a:extLst>
          </p:cNvPr>
          <p:cNvCxnSpPr>
            <a:cxnSpLocks/>
          </p:cNvCxnSpPr>
          <p:nvPr/>
        </p:nvCxnSpPr>
        <p:spPr>
          <a:xfrm>
            <a:off x="6091084" y="4107830"/>
            <a:ext cx="4916" cy="220153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543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춘식이 : 네이버 블로그">
            <a:extLst>
              <a:ext uri="{FF2B5EF4-FFF2-40B4-BE49-F238E27FC236}">
                <a16:creationId xmlns:a16="http://schemas.microsoft.com/office/drawing/2014/main" id="{74C333C5-E802-4108-8C75-B486C4BF9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0" b="13360"/>
          <a:stretch/>
        </p:blipFill>
        <p:spPr bwMode="auto">
          <a:xfrm>
            <a:off x="6789173" y="1619011"/>
            <a:ext cx="5402827" cy="523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3F85852-AD99-40DD-AF7F-2332F27AC581}"/>
              </a:ext>
            </a:extLst>
          </p:cNvPr>
          <p:cNvSpPr/>
          <p:nvPr/>
        </p:nvSpPr>
        <p:spPr>
          <a:xfrm>
            <a:off x="4953000" y="2077115"/>
            <a:ext cx="2286000" cy="646331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8372EA-24AF-4127-A172-7212396ABAF9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BF8DA-15D2-416E-9DD4-290CBF1FD9BD}"/>
              </a:ext>
            </a:extLst>
          </p:cNvPr>
          <p:cNvSpPr txBox="1"/>
          <p:nvPr/>
        </p:nvSpPr>
        <p:spPr>
          <a:xfrm>
            <a:off x="1432493" y="2921168"/>
            <a:ext cx="93062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감사합니다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B1FB5A-060E-4845-A0E2-322ED63E1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11" y="1451862"/>
            <a:ext cx="789177" cy="789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2FB75-75D4-4C11-9E7D-59EF8881ACB3}"/>
              </a:ext>
            </a:extLst>
          </p:cNvPr>
          <p:cNvSpPr txBox="1"/>
          <p:nvPr/>
        </p:nvSpPr>
        <p:spPr>
          <a:xfrm>
            <a:off x="4984173" y="2169447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 w="19050">
                  <a:noFill/>
                </a:ln>
                <a:solidFill>
                  <a:srgbClr val="C37A3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Mini Project2</a:t>
            </a:r>
            <a:endParaRPr lang="en-US" altLang="ko-KR" sz="2400" dirty="0">
              <a:ln w="19050">
                <a:noFill/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69C58-961B-A7B3-ADB0-A5BCB915028B}"/>
              </a:ext>
            </a:extLst>
          </p:cNvPr>
          <p:cNvSpPr txBox="1"/>
          <p:nvPr/>
        </p:nvSpPr>
        <p:spPr>
          <a:xfrm>
            <a:off x="206477" y="6354530"/>
            <a:ext cx="5986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BOAZ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 분석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스피드웨건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이은효 정재준 정지혜 최영우 </a:t>
            </a:r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9DB46429-6745-E2E7-72BB-38161F766224}"/>
              </a:ext>
            </a:extLst>
          </p:cNvPr>
          <p:cNvGrpSpPr/>
          <p:nvPr/>
        </p:nvGrpSpPr>
        <p:grpSpPr>
          <a:xfrm>
            <a:off x="11038358" y="6375312"/>
            <a:ext cx="1022607" cy="350258"/>
            <a:chOff x="16505490" y="9541295"/>
            <a:chExt cx="1514443" cy="496280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FB07368E-DF3B-BAA4-F0F8-3500BC8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13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C70A03-ED54-4E95-802A-894C5F3388A4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rgbClr val="FFD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01 </a:t>
            </a:r>
            <a:r>
              <a:rPr lang="ko-KR" altLang="en-US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주제 소개</a:t>
            </a: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875473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주제 선정 배경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ABDF27-1EFB-4033-A13C-71E1419B626A}"/>
              </a:ext>
            </a:extLst>
          </p:cNvPr>
          <p:cNvSpPr/>
          <p:nvPr/>
        </p:nvSpPr>
        <p:spPr>
          <a:xfrm>
            <a:off x="5823467" y="6136212"/>
            <a:ext cx="606830" cy="606830"/>
          </a:xfrm>
          <a:prstGeom prst="ellipse">
            <a:avLst/>
          </a:prstGeom>
          <a:solidFill>
            <a:schemeClr val="bg2">
              <a:lumMod val="50000"/>
              <a:alpha val="92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BAF4030-6BDC-4A5B-B681-92AE3AF4D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41" y="4984201"/>
            <a:ext cx="1539502" cy="1539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A8F1DE-4D56-5E65-046E-97EEC9EF3002}"/>
              </a:ext>
            </a:extLst>
          </p:cNvPr>
          <p:cNvSpPr txBox="1"/>
          <p:nvPr/>
        </p:nvSpPr>
        <p:spPr>
          <a:xfrm>
            <a:off x="452272" y="2448490"/>
            <a:ext cx="5978025" cy="1385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카카오톡 대화 텍스트 데이터를 활용한 프로젝트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특히</a:t>
            </a:r>
            <a:r>
              <a:rPr lang="en-US" altLang="ko-KR" sz="1600" dirty="0"/>
              <a:t>, </a:t>
            </a:r>
            <a:r>
              <a:rPr lang="ko-KR" altLang="en-US" sz="1600" dirty="0"/>
              <a:t>카카오톡 상에서 진행된 회의 내용을 요약하는 프로젝트로 주제 선정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완성된 프로젝트는 여러 플랫폼에서 적용할 수 있는 활용성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이후 감성 분석</a:t>
            </a:r>
            <a:r>
              <a:rPr lang="en-US" altLang="ko-KR" sz="1600" dirty="0"/>
              <a:t>(sentiment analysis)</a:t>
            </a:r>
            <a:r>
              <a:rPr lang="ko-KR" altLang="en-US" sz="1600" dirty="0"/>
              <a:t>도 진행</a:t>
            </a:r>
            <a:endParaRPr lang="en-US" altLang="ko-KR" sz="1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28655F-5E57-79E8-A52A-0DA8CA10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61" y="1977009"/>
            <a:ext cx="4616148" cy="24320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631D10-A61D-597D-B1BE-8BF74E1E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4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C70A03-ED54-4E95-802A-894C5F3388A4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rgbClr val="FFD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01 </a:t>
            </a:r>
            <a:r>
              <a:rPr lang="ko-KR" altLang="en-US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주제 소개</a:t>
            </a: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875473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사용한 모델 소개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en-US" altLang="ko-KR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kobart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koT5, </a:t>
            </a:r>
            <a:r>
              <a:rPr lang="en-US" altLang="ko-KR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kobert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ABDF27-1EFB-4033-A13C-71E1419B626A}"/>
              </a:ext>
            </a:extLst>
          </p:cNvPr>
          <p:cNvSpPr/>
          <p:nvPr/>
        </p:nvSpPr>
        <p:spPr>
          <a:xfrm>
            <a:off x="5823467" y="6136212"/>
            <a:ext cx="606830" cy="606830"/>
          </a:xfrm>
          <a:prstGeom prst="ellipse">
            <a:avLst/>
          </a:prstGeom>
          <a:solidFill>
            <a:schemeClr val="bg2">
              <a:lumMod val="50000"/>
              <a:alpha val="92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9D579-360C-B6C7-9B55-58A59990DAEE}"/>
              </a:ext>
            </a:extLst>
          </p:cNvPr>
          <p:cNvSpPr txBox="1"/>
          <p:nvPr/>
        </p:nvSpPr>
        <p:spPr>
          <a:xfrm>
            <a:off x="334297" y="2238703"/>
            <a:ext cx="5800129" cy="2485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>
                <a:highlight>
                  <a:srgbClr val="FFE7B3"/>
                </a:highlight>
              </a:rPr>
              <a:t>KoBERT</a:t>
            </a:r>
            <a:r>
              <a:rPr lang="en-US" altLang="ko-KR" sz="1600" dirty="0"/>
              <a:t> : </a:t>
            </a:r>
            <a:r>
              <a:rPr lang="ko-KR" altLang="en-US" sz="1600" dirty="0"/>
              <a:t>구글 </a:t>
            </a:r>
            <a:r>
              <a:rPr lang="en-US" altLang="ko-KR" sz="1600" dirty="0"/>
              <a:t>BERT</a:t>
            </a:r>
            <a:r>
              <a:rPr lang="ko-KR" altLang="en-US" sz="1600" dirty="0"/>
              <a:t>의 한국어로 사전학습 한 모델</a:t>
            </a:r>
            <a:endParaRPr lang="en-US" altLang="ko-KR" sz="1600" dirty="0">
              <a:latin typeface="+mn-lt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</a:t>
            </a:r>
            <a:r>
              <a:rPr lang="ko-KR" altLang="en-US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한국어 위키 데이터셋으로 </a:t>
            </a:r>
            <a:r>
              <a:rPr lang="en-US" altLang="ko-KR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5M</a:t>
            </a:r>
            <a:r>
              <a:rPr lang="ko-KR" altLang="en-US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의 문장 </a:t>
            </a:r>
            <a:r>
              <a:rPr lang="en-US" altLang="ko-KR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54M</a:t>
            </a:r>
            <a:r>
              <a:rPr lang="ko-KR" altLang="en-US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의 단어로 학습</a:t>
            </a:r>
            <a:endParaRPr lang="en-US" altLang="ko-KR" sz="1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>
                <a:highlight>
                  <a:srgbClr val="FFE7B3"/>
                </a:highlight>
              </a:rPr>
              <a:t>KoBART</a:t>
            </a:r>
            <a:r>
              <a:rPr lang="en-US" altLang="ko-KR" sz="1600" dirty="0"/>
              <a:t> : autoencoder </a:t>
            </a:r>
            <a:r>
              <a:rPr lang="ko-KR" altLang="en-US" sz="1600" dirty="0"/>
              <a:t>기반의 </a:t>
            </a:r>
            <a:r>
              <a:rPr lang="en-US" altLang="ko-KR" sz="1600" dirty="0"/>
              <a:t>BART </a:t>
            </a:r>
            <a:r>
              <a:rPr lang="ko-KR" altLang="en-US" sz="1600" dirty="0"/>
              <a:t>모델을 한국어로 사전학습 한 모델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Text Infilling </a:t>
            </a:r>
            <a:r>
              <a:rPr lang="ko-KR" altLang="en-US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노이즈 함수로 </a:t>
            </a:r>
            <a:r>
              <a:rPr lang="en-US" altLang="ko-KR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40GB </a:t>
            </a:r>
            <a:r>
              <a:rPr lang="ko-KR" altLang="en-US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이상의 한국어 텍스트를 학습</a:t>
            </a:r>
            <a:endParaRPr lang="en-US" altLang="ko-KR" sz="1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highlight>
                  <a:srgbClr val="FFE7B3"/>
                </a:highlight>
              </a:rPr>
              <a:t>KoT5</a:t>
            </a:r>
            <a:r>
              <a:rPr lang="en-US" altLang="ko-KR" sz="1600" dirty="0"/>
              <a:t> : T2T </a:t>
            </a:r>
            <a:r>
              <a:rPr lang="ko-KR" altLang="en-US" sz="1600" dirty="0"/>
              <a:t>프레임워크를 사용하여 모든 </a:t>
            </a:r>
            <a:r>
              <a:rPr lang="en-US" altLang="ko-KR" sz="1600" dirty="0"/>
              <a:t>NLP task(</a:t>
            </a:r>
            <a:r>
              <a:rPr lang="ko-KR" altLang="en-US" sz="1600" dirty="0"/>
              <a:t>분류</a:t>
            </a:r>
            <a:r>
              <a:rPr lang="en-US" altLang="ko-KR" sz="1600" dirty="0"/>
              <a:t>, </a:t>
            </a:r>
            <a:r>
              <a:rPr lang="ko-KR" altLang="en-US" sz="1600" dirty="0"/>
              <a:t>순차 </a:t>
            </a:r>
            <a:r>
              <a:rPr lang="ko-KR" altLang="en-US" sz="1600" dirty="0" err="1"/>
              <a:t>태깅</a:t>
            </a:r>
            <a:r>
              <a:rPr lang="en-US" altLang="ko-KR" sz="1600" dirty="0"/>
              <a:t>, </a:t>
            </a:r>
            <a:r>
              <a:rPr lang="ko-KR" altLang="en-US" sz="1600" dirty="0"/>
              <a:t>기계 </a:t>
            </a:r>
            <a:r>
              <a:rPr lang="en-US" altLang="ko-KR" sz="1600" dirty="0"/>
              <a:t>             </a:t>
            </a:r>
            <a:r>
              <a:rPr lang="ko-KR" altLang="en-US" sz="1600" dirty="0"/>
              <a:t>번역</a:t>
            </a:r>
            <a:r>
              <a:rPr lang="en-US" altLang="ko-KR" sz="1600" dirty="0"/>
              <a:t> </a:t>
            </a:r>
            <a:r>
              <a:rPr lang="ko-KR" altLang="en-US" sz="1600" dirty="0"/>
              <a:t>등들을</a:t>
            </a:r>
            <a:r>
              <a:rPr lang="en-US" altLang="ko-KR" sz="1600" dirty="0"/>
              <a:t> </a:t>
            </a:r>
            <a:r>
              <a:rPr lang="ko-KR" altLang="en-US" sz="1600" dirty="0"/>
              <a:t>일반화하는 모델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- 42GB</a:t>
            </a:r>
            <a:r>
              <a:rPr lang="ko-KR" altLang="en-US" sz="1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의 한국어 텍스트를 학습</a:t>
            </a:r>
            <a:endParaRPr lang="en-US" altLang="ko-KR" sz="1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16961-E1B8-B365-C116-8264C38B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86" y="1823787"/>
            <a:ext cx="4173412" cy="15157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FBB75B-85F6-EAE7-8FAA-8D444EEA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086" y="3636407"/>
            <a:ext cx="4065116" cy="142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FD5095-4167-48A7-25C6-996903C40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7" y="5110053"/>
            <a:ext cx="1600286" cy="160028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59100-1E55-CFC7-DDA6-0066D1DA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961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3A5850-3463-4FA9-9544-6A7FF6169B0D}"/>
              </a:ext>
            </a:extLst>
          </p:cNvPr>
          <p:cNvSpPr/>
          <p:nvPr/>
        </p:nvSpPr>
        <p:spPr>
          <a:xfrm>
            <a:off x="334297" y="3160900"/>
            <a:ext cx="11523406" cy="3456008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DDC321E1-7F12-4BFF-8D91-38E0B2C4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9" y="1587426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9EC92B-F333-4C21-9D77-BC549F34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0245B-89F7-AAE7-3727-D811CAE5E4D8}"/>
              </a:ext>
            </a:extLst>
          </p:cNvPr>
          <p:cNvSpPr txBox="1"/>
          <p:nvPr/>
        </p:nvSpPr>
        <p:spPr>
          <a:xfrm>
            <a:off x="1318193" y="2138129"/>
            <a:ext cx="930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 w="19050">
                  <a:noFill/>
                </a:ln>
                <a:solidFill>
                  <a:srgbClr val="C37A3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2. Text Summarization</a:t>
            </a:r>
          </a:p>
        </p:txBody>
      </p:sp>
    </p:spTree>
    <p:extLst>
      <p:ext uri="{BB962C8B-B14F-4D97-AF65-F5344CB8AC3E}">
        <p14:creationId xmlns:p14="http://schemas.microsoft.com/office/powerpoint/2010/main" val="242303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C70A03-ED54-4E95-802A-894C5F3388A4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rgbClr val="FFD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01 </a:t>
            </a:r>
            <a:r>
              <a:rPr lang="ko-KR" altLang="en-US" sz="3600" dirty="0">
                <a:solidFill>
                  <a:srgbClr val="FFD677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주제 소개</a:t>
            </a: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875473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 소개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ABDF27-1EFB-4033-A13C-71E1419B626A}"/>
              </a:ext>
            </a:extLst>
          </p:cNvPr>
          <p:cNvSpPr/>
          <p:nvPr/>
        </p:nvSpPr>
        <p:spPr>
          <a:xfrm>
            <a:off x="11185176" y="6164915"/>
            <a:ext cx="606830" cy="606830"/>
          </a:xfrm>
          <a:prstGeom prst="ellipse">
            <a:avLst/>
          </a:prstGeom>
          <a:solidFill>
            <a:schemeClr val="bg2">
              <a:lumMod val="50000"/>
              <a:alpha val="92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693B685-FAE0-02FF-9DB6-1D5AADEE2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00" y="1730402"/>
            <a:ext cx="8409546" cy="28721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142C3-0C4D-DE48-EEF1-473271C980A5}"/>
              </a:ext>
            </a:extLst>
          </p:cNvPr>
          <p:cNvSpPr txBox="1"/>
          <p:nvPr/>
        </p:nvSpPr>
        <p:spPr>
          <a:xfrm>
            <a:off x="875473" y="4782395"/>
            <a:ext cx="102071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1pPr>
          </a:lstStyle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-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뉴스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기사 등의 문어체에 비해 생략이나 변형이 많고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대화의 문맥을 고려해야 하는 특수성이 있는 대화 요약 기술 개발을 위한 한국어 학습 데이터셋</a:t>
            </a:r>
            <a:endParaRPr lang="en-US" altLang="ko-KR" sz="1600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endParaRPr lang="ko-KR" altLang="en-US" sz="1100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-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대화 및 토론의 주제 분류 파악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상담 내역 파악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챗봇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메신저 어플 등 대화의 핵심 내용을 신속하고 정확하게 파악해야 하는 분야에서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D3DDF7-E31F-6FE0-2031-1C814367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622" y="5003419"/>
            <a:ext cx="1539502" cy="153950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7112C99-31A8-6D4C-EC32-B62C52FA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78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97601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80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EDA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/>
              <a:t>데이터의 개수 및 전체적으로 각 데이터의 길이 정도를 파악</a:t>
            </a:r>
            <a:endParaRPr lang="en-US" altLang="ko-KR" sz="18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/>
              <a:t>이 후</a:t>
            </a:r>
            <a:r>
              <a:rPr lang="en-US" altLang="ko-KR" sz="1800"/>
              <a:t>,</a:t>
            </a:r>
            <a:r>
              <a:rPr lang="ko-KR" altLang="en-US" sz="1800"/>
              <a:t> 주제별로 나누기</a:t>
            </a:r>
            <a:r>
              <a:rPr lang="en-US" altLang="ko-KR" sz="1800"/>
              <a:t>, </a:t>
            </a:r>
            <a:r>
              <a:rPr lang="ko-KR" altLang="en-US" sz="1800"/>
              <a:t>데이터 개수 조절 진행 후 학습 실행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EDA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및 </a:t>
            </a:r>
            <a:r>
              <a:rPr lang="ko-KR" altLang="en-US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전처리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7A209-8DF3-FFA3-2792-57C6FA8CA134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8E3C0-738D-61A8-C1DD-F0DF9994BBD5}"/>
              </a:ext>
            </a:extLst>
          </p:cNvPr>
          <p:cNvSpPr txBox="1"/>
          <p:nvPr/>
        </p:nvSpPr>
        <p:spPr>
          <a:xfrm>
            <a:off x="774646" y="1866187"/>
            <a:ext cx="609426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E7B3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EDA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데이터의 개수 및 전체적으로 각 데이터의 길이 정도를 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 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데이터 개수 조절 진행 후 학습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FD0F6E-B9B7-A427-1AFE-82202425E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9"/>
          <a:stretch/>
        </p:blipFill>
        <p:spPr>
          <a:xfrm>
            <a:off x="1179157" y="3429000"/>
            <a:ext cx="3829050" cy="11885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553332-3E76-9FFE-1B6A-2337F842F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78" y="1827298"/>
            <a:ext cx="1408058" cy="352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1B70D2-8156-5A09-38D7-B22761F15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328" y="1893974"/>
            <a:ext cx="1358362" cy="347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52B6A2-3C54-C9EE-DE18-ABFA5F13DB00}"/>
              </a:ext>
            </a:extLst>
          </p:cNvPr>
          <p:cNvSpPr txBox="1"/>
          <p:nvPr/>
        </p:nvSpPr>
        <p:spPr>
          <a:xfrm>
            <a:off x="7004707" y="5385125"/>
            <a:ext cx="1181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Train</a:t>
            </a:r>
            <a:r>
              <a:rPr lang="ko-KR" altLang="en-US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data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F498B1-5B43-07EA-ED93-1E4A8631A613}"/>
              </a:ext>
            </a:extLst>
          </p:cNvPr>
          <p:cNvSpPr txBox="1"/>
          <p:nvPr/>
        </p:nvSpPr>
        <p:spPr>
          <a:xfrm>
            <a:off x="9530115" y="5405907"/>
            <a:ext cx="1181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Valid</a:t>
            </a:r>
            <a:r>
              <a:rPr lang="ko-KR" altLang="en-US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data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D041512-D12E-99CD-550F-14E7038C6B5D}"/>
              </a:ext>
            </a:extLst>
          </p:cNvPr>
          <p:cNvSpPr/>
          <p:nvPr/>
        </p:nvSpPr>
        <p:spPr>
          <a:xfrm>
            <a:off x="910283" y="5816102"/>
            <a:ext cx="586894" cy="487915"/>
          </a:xfrm>
          <a:prstGeom prst="rightArrow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B3B2-5718-1DB5-9759-3785E73DE00A}"/>
              </a:ext>
            </a:extLst>
          </p:cNvPr>
          <p:cNvSpPr txBox="1"/>
          <p:nvPr/>
        </p:nvSpPr>
        <p:spPr>
          <a:xfrm>
            <a:off x="1601025" y="5906261"/>
            <a:ext cx="954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총 </a:t>
            </a:r>
            <a:r>
              <a:rPr lang="en-US" altLang="ko-KR" sz="1600" b="1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9</a:t>
            </a:r>
            <a:r>
              <a:rPr lang="ko-KR" altLang="en-US" sz="1600" b="1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가지 </a:t>
            </a:r>
            <a:r>
              <a:rPr lang="ko-KR" altLang="en-US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주제 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 ‘</a:t>
            </a:r>
            <a:r>
              <a:rPr lang="ko-KR" altLang="en-US" sz="1600" dirty="0" err="1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개인및관계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’, ‘</a:t>
            </a:r>
            <a:r>
              <a:rPr lang="ko-KR" altLang="en-US" sz="1600" dirty="0" err="1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미용과건강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’, ‘</a:t>
            </a:r>
            <a:r>
              <a:rPr lang="ko-KR" altLang="en-US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상거래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쇼핑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)’, ‘</a:t>
            </a:r>
            <a:r>
              <a:rPr lang="ko-KR" altLang="en-US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시사교육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‘, ‘</a:t>
            </a:r>
            <a:r>
              <a:rPr lang="ko-KR" altLang="en-US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식음료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‘, ‘</a:t>
            </a:r>
            <a:r>
              <a:rPr lang="ko-KR" altLang="en-US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여가생활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‘, ‘</a:t>
            </a:r>
            <a:r>
              <a:rPr lang="ko-KR" altLang="en-US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일과직업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‘, ‘</a:t>
            </a:r>
            <a:r>
              <a:rPr lang="ko-KR" altLang="en-US" sz="1600" dirty="0" err="1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주거와생활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‘, ‘</a:t>
            </a:r>
            <a:r>
              <a:rPr lang="ko-KR" altLang="en-US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행사</a:t>
            </a:r>
            <a:r>
              <a:rPr lang="en-US" altLang="ko-KR" sz="1600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＇</a:t>
            </a:r>
            <a:endParaRPr lang="ko-KR" altLang="en-US" sz="16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2A7EABA8-7643-930F-8A5D-C26B94BF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9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97601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80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EDA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/>
              <a:t>데이터의 개수 및 전체적으로 각 데이터의 길이 정도를 파악</a:t>
            </a:r>
            <a:endParaRPr lang="en-US" altLang="ko-KR" sz="18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/>
              <a:t>이 후</a:t>
            </a:r>
            <a:r>
              <a:rPr lang="en-US" altLang="ko-KR" sz="1800"/>
              <a:t>,</a:t>
            </a:r>
            <a:r>
              <a:rPr lang="ko-KR" altLang="en-US" sz="1800"/>
              <a:t> 주제별로 나누기</a:t>
            </a:r>
            <a:r>
              <a:rPr lang="en-US" altLang="ko-KR" sz="1800"/>
              <a:t>, </a:t>
            </a:r>
            <a:r>
              <a:rPr lang="ko-KR" altLang="en-US" sz="1800"/>
              <a:t>데이터 개수 조절 진행 후 학습 실행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EDA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및 </a:t>
            </a:r>
            <a:r>
              <a:rPr lang="ko-KR" altLang="en-US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전처리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0328E1-3640-7423-CEB6-C58B6DEDD782}"/>
              </a:ext>
            </a:extLst>
          </p:cNvPr>
          <p:cNvSpPr txBox="1"/>
          <p:nvPr/>
        </p:nvSpPr>
        <p:spPr>
          <a:xfrm>
            <a:off x="743473" y="2197220"/>
            <a:ext cx="5347609" cy="2247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Light" panose="02020603020101020101" pitchFamily="18" charset="-127"/>
                <a:ea typeface="강원교육모두 Light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highlight>
                  <a:srgbClr val="FFE7B3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전처리</a:t>
            </a:r>
            <a:endParaRPr lang="en-US" altLang="ko-KR" sz="1600" dirty="0">
              <a:highlight>
                <a:srgbClr val="FFE7B3"/>
              </a:highlight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Task</a:t>
            </a:r>
            <a:r>
              <a:rPr lang="ko-KR" altLang="en-US" sz="1600" dirty="0"/>
              <a:t>가 텍스트 요약인 만큼 최소한으로 진행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영어 텍스트의 소문자화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반복되는 자음과 모음 삭제 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(ex. </a:t>
            </a:r>
            <a:r>
              <a:rPr lang="ko-KR" altLang="en-US" sz="16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ㅋㅋㅋㅋ</a:t>
            </a:r>
            <a:r>
              <a: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반복되는 공백을 하나의 공백으로 변경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문장 양쪽 공백 제거</a:t>
            </a:r>
            <a:endParaRPr lang="en-US" altLang="ko-KR" sz="16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7A209-8DF3-FFA3-2792-57C6FA8CA134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Text Summarization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BE9EF1-91D5-1A8D-C9B8-276AA3E9E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822" y="2767974"/>
            <a:ext cx="5238750" cy="1676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52682EB-36CC-5BF3-3F18-11071EB2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13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1715</Words>
  <Application>Microsoft Office PowerPoint</Application>
  <PresentationFormat>와이드스크린</PresentationFormat>
  <Paragraphs>323</Paragraphs>
  <Slides>38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Arial</vt:lpstr>
      <vt:lpstr>나눔고딕 Light</vt:lpstr>
      <vt:lpstr>맑은 고딕</vt:lpstr>
      <vt:lpstr>Abadi</vt:lpstr>
      <vt:lpstr>강원교육모두 Light</vt:lpstr>
      <vt:lpstr>강원교육모두 Bold</vt:lpstr>
      <vt:lpstr>강원교육튼튼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준태 황</dc:creator>
  <cp:lastModifiedBy>은효 이</cp:lastModifiedBy>
  <cp:revision>34</cp:revision>
  <dcterms:created xsi:type="dcterms:W3CDTF">2021-12-28T07:10:21Z</dcterms:created>
  <dcterms:modified xsi:type="dcterms:W3CDTF">2023-06-06T17:54:14Z</dcterms:modified>
</cp:coreProperties>
</file>